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62" r:id="rId2"/>
    <p:sldId id="398" r:id="rId3"/>
    <p:sldId id="311" r:id="rId4"/>
    <p:sldId id="355" r:id="rId5"/>
    <p:sldId id="365" r:id="rId6"/>
    <p:sldId id="403" r:id="rId7"/>
    <p:sldId id="404" r:id="rId8"/>
    <p:sldId id="405" r:id="rId9"/>
    <p:sldId id="406" r:id="rId10"/>
    <p:sldId id="407" r:id="rId11"/>
    <p:sldId id="376" r:id="rId12"/>
    <p:sldId id="390" r:id="rId13"/>
    <p:sldId id="392" r:id="rId14"/>
    <p:sldId id="393" r:id="rId15"/>
    <p:sldId id="394" r:id="rId16"/>
    <p:sldId id="395" r:id="rId17"/>
    <p:sldId id="396" r:id="rId18"/>
    <p:sldId id="399" r:id="rId19"/>
    <p:sldId id="400" r:id="rId20"/>
    <p:sldId id="401" r:id="rId21"/>
    <p:sldId id="402" r:id="rId22"/>
    <p:sldId id="389" r:id="rId23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rtners Information Systems" initials="PHS I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3C23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39" autoAdjust="0"/>
    <p:restoredTop sz="86306" autoAdjust="0"/>
  </p:normalViewPr>
  <p:slideViewPr>
    <p:cSldViewPr snapToGrid="0" showGuides="1">
      <p:cViewPr varScale="1">
        <p:scale>
          <a:sx n="73" d="100"/>
          <a:sy n="73" d="100"/>
        </p:scale>
        <p:origin x="181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WRIVDC01\SHARED\Patient%20Safety%20&amp;%20Risk%20Mgmt\Hoshin%20&amp;%20Top%20Tier\5%20Year%20SERS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27052849914597E-2"/>
          <c:y val="0.14320294883382492"/>
          <c:w val="0.8348772950858061"/>
          <c:h val="0.7148048994425857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</c:dPt>
          <c:dLbls>
            <c:dLbl>
              <c:idx val="0"/>
              <c:layout>
                <c:manualLayout>
                  <c:x val="-0.22414364628592659"/>
                  <c:y val="7.089988511078285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402712240976683"/>
                  <c:y val="-4.11636096738054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424077794315025"/>
                  <c:y val="0.1735185910054993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INPATIENT</c:v>
                </c:pt>
                <c:pt idx="1">
                  <c:v>OUTPATIENT (Non-ED)</c:v>
                </c:pt>
                <c:pt idx="2">
                  <c:v>OUTPATIENT (ED)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485</c:v>
                </c:pt>
                <c:pt idx="1">
                  <c:v>568</c:v>
                </c:pt>
                <c:pt idx="2">
                  <c:v>87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797612754236117"/>
          <c:w val="0.96481649007409609"/>
          <c:h val="0.159034740099257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# of Safety Events Reported by Group</a:t>
            </a:r>
          </a:p>
          <a:p>
            <a:pPr>
              <a:defRPr/>
            </a:pPr>
            <a:r>
              <a:rPr lang="en-US" sz="1000" i="1" dirty="0"/>
              <a:t>all Atrius #'s include</a:t>
            </a:r>
            <a:r>
              <a:rPr lang="en-US" sz="1000" i="1" baseline="0" dirty="0"/>
              <a:t> SMG and SSMC</a:t>
            </a:r>
            <a:endParaRPr lang="en-US" sz="1000" i="1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5.1944281976017394E-2"/>
          <c:y val="0.15265700483091788"/>
          <c:w val="0.90131205977016438"/>
          <c:h val="0.5918384526258542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Atrius 
(all groups)</c:v>
                </c:pt>
              </c:strCache>
            </c:strRef>
          </c:tx>
          <c:marker>
            <c:symbol val="none"/>
          </c:marker>
          <c:cat>
            <c:strRef>
              <c:f>Sheet1!$B$1:$Y$1</c:f>
              <c:strCache>
                <c:ptCount val="24"/>
                <c:pt idx="0">
                  <c:v>Q1 2009</c:v>
                </c:pt>
                <c:pt idx="1">
                  <c:v>Q2 2009</c:v>
                </c:pt>
                <c:pt idx="2">
                  <c:v>Q3 2009</c:v>
                </c:pt>
                <c:pt idx="3">
                  <c:v>Q4 2009</c:v>
                </c:pt>
                <c:pt idx="4">
                  <c:v>Q1 2010</c:v>
                </c:pt>
                <c:pt idx="5">
                  <c:v>Q2 2010</c:v>
                </c:pt>
                <c:pt idx="6">
                  <c:v>Q3 2010</c:v>
                </c:pt>
                <c:pt idx="7">
                  <c:v>Q4 2010</c:v>
                </c:pt>
                <c:pt idx="8">
                  <c:v>Q1 2011</c:v>
                </c:pt>
                <c:pt idx="9">
                  <c:v>Q2 2011</c:v>
                </c:pt>
                <c:pt idx="10">
                  <c:v>Q3 2011</c:v>
                </c:pt>
                <c:pt idx="11">
                  <c:v>Q4 2011</c:v>
                </c:pt>
                <c:pt idx="12">
                  <c:v>Q1 2012</c:v>
                </c:pt>
                <c:pt idx="13">
                  <c:v>Q2 2012</c:v>
                </c:pt>
                <c:pt idx="14">
                  <c:v>Q32012</c:v>
                </c:pt>
                <c:pt idx="15">
                  <c:v>Q4 2012</c:v>
                </c:pt>
                <c:pt idx="16">
                  <c:v>Q12013</c:v>
                </c:pt>
                <c:pt idx="17">
                  <c:v>Q2 2013</c:v>
                </c:pt>
                <c:pt idx="18">
                  <c:v>Q32013</c:v>
                </c:pt>
                <c:pt idx="19">
                  <c:v>Q4 2013</c:v>
                </c:pt>
                <c:pt idx="20">
                  <c:v>Q12014</c:v>
                </c:pt>
                <c:pt idx="21">
                  <c:v>Q2 2014</c:v>
                </c:pt>
                <c:pt idx="22">
                  <c:v>Q32014</c:v>
                </c:pt>
                <c:pt idx="23">
                  <c:v>Q4 2014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366</c:v>
                </c:pt>
                <c:pt idx="1">
                  <c:v>137</c:v>
                </c:pt>
                <c:pt idx="2">
                  <c:v>910</c:v>
                </c:pt>
                <c:pt idx="3">
                  <c:v>1080</c:v>
                </c:pt>
                <c:pt idx="4">
                  <c:v>871</c:v>
                </c:pt>
                <c:pt idx="5">
                  <c:v>586</c:v>
                </c:pt>
                <c:pt idx="6">
                  <c:v>573</c:v>
                </c:pt>
                <c:pt idx="7">
                  <c:v>660</c:v>
                </c:pt>
                <c:pt idx="8">
                  <c:v>1031</c:v>
                </c:pt>
                <c:pt idx="9">
                  <c:v>1122</c:v>
                </c:pt>
                <c:pt idx="10">
                  <c:v>1237</c:v>
                </c:pt>
                <c:pt idx="11">
                  <c:v>1417</c:v>
                </c:pt>
                <c:pt idx="12">
                  <c:v>1621</c:v>
                </c:pt>
                <c:pt idx="13">
                  <c:v>2127</c:v>
                </c:pt>
                <c:pt idx="14">
                  <c:v>2103</c:v>
                </c:pt>
                <c:pt idx="15">
                  <c:v>2089</c:v>
                </c:pt>
                <c:pt idx="16">
                  <c:v>1927</c:v>
                </c:pt>
                <c:pt idx="17">
                  <c:v>2294</c:v>
                </c:pt>
                <c:pt idx="18">
                  <c:v>1980</c:v>
                </c:pt>
                <c:pt idx="19">
                  <c:v>2201</c:v>
                </c:pt>
                <c:pt idx="20">
                  <c:v>2105</c:v>
                </c:pt>
                <c:pt idx="21">
                  <c:v>2324</c:v>
                </c:pt>
                <c:pt idx="22">
                  <c:v>2095</c:v>
                </c:pt>
                <c:pt idx="23">
                  <c:v>2088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HVMA</c:v>
                </c:pt>
              </c:strCache>
            </c:strRef>
          </c:tx>
          <c:marker>
            <c:symbol val="none"/>
          </c:marker>
          <c:cat>
            <c:strRef>
              <c:f>Sheet1!$B$1:$Y$1</c:f>
              <c:strCache>
                <c:ptCount val="24"/>
                <c:pt idx="0">
                  <c:v>Q1 2009</c:v>
                </c:pt>
                <c:pt idx="1">
                  <c:v>Q2 2009</c:v>
                </c:pt>
                <c:pt idx="2">
                  <c:v>Q3 2009</c:v>
                </c:pt>
                <c:pt idx="3">
                  <c:v>Q4 2009</c:v>
                </c:pt>
                <c:pt idx="4">
                  <c:v>Q1 2010</c:v>
                </c:pt>
                <c:pt idx="5">
                  <c:v>Q2 2010</c:v>
                </c:pt>
                <c:pt idx="6">
                  <c:v>Q3 2010</c:v>
                </c:pt>
                <c:pt idx="7">
                  <c:v>Q4 2010</c:v>
                </c:pt>
                <c:pt idx="8">
                  <c:v>Q1 2011</c:v>
                </c:pt>
                <c:pt idx="9">
                  <c:v>Q2 2011</c:v>
                </c:pt>
                <c:pt idx="10">
                  <c:v>Q3 2011</c:v>
                </c:pt>
                <c:pt idx="11">
                  <c:v>Q4 2011</c:v>
                </c:pt>
                <c:pt idx="12">
                  <c:v>Q1 2012</c:v>
                </c:pt>
                <c:pt idx="13">
                  <c:v>Q2 2012</c:v>
                </c:pt>
                <c:pt idx="14">
                  <c:v>Q32012</c:v>
                </c:pt>
                <c:pt idx="15">
                  <c:v>Q4 2012</c:v>
                </c:pt>
                <c:pt idx="16">
                  <c:v>Q12013</c:v>
                </c:pt>
                <c:pt idx="17">
                  <c:v>Q2 2013</c:v>
                </c:pt>
                <c:pt idx="18">
                  <c:v>Q32013</c:v>
                </c:pt>
                <c:pt idx="19">
                  <c:v>Q4 2013</c:v>
                </c:pt>
                <c:pt idx="20">
                  <c:v>Q12014</c:v>
                </c:pt>
                <c:pt idx="21">
                  <c:v>Q2 2014</c:v>
                </c:pt>
                <c:pt idx="22">
                  <c:v>Q32014</c:v>
                </c:pt>
                <c:pt idx="23">
                  <c:v>Q4 2014</c:v>
                </c:pt>
              </c:strCache>
            </c:strRef>
          </c:cat>
          <c:val>
            <c:numRef>
              <c:f>Sheet1!$B$3:$Y$3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961</c:v>
                </c:pt>
                <c:pt idx="4">
                  <c:v>625</c:v>
                </c:pt>
                <c:pt idx="5">
                  <c:v>425</c:v>
                </c:pt>
                <c:pt idx="6">
                  <c:v>392</c:v>
                </c:pt>
                <c:pt idx="7">
                  <c:v>414</c:v>
                </c:pt>
                <c:pt idx="8">
                  <c:v>750</c:v>
                </c:pt>
                <c:pt idx="9">
                  <c:v>870</c:v>
                </c:pt>
                <c:pt idx="10" formatCode="0">
                  <c:v>1016</c:v>
                </c:pt>
                <c:pt idx="11">
                  <c:v>1098</c:v>
                </c:pt>
                <c:pt idx="12">
                  <c:v>1170</c:v>
                </c:pt>
                <c:pt idx="13">
                  <c:v>1601</c:v>
                </c:pt>
                <c:pt idx="14">
                  <c:v>1269</c:v>
                </c:pt>
                <c:pt idx="15">
                  <c:v>1532</c:v>
                </c:pt>
                <c:pt idx="16">
                  <c:v>1338</c:v>
                </c:pt>
                <c:pt idx="17">
                  <c:v>1650</c:v>
                </c:pt>
                <c:pt idx="18">
                  <c:v>1328</c:v>
                </c:pt>
                <c:pt idx="19">
                  <c:v>1430</c:v>
                </c:pt>
                <c:pt idx="20">
                  <c:v>1346</c:v>
                </c:pt>
                <c:pt idx="21">
                  <c:v>1404</c:v>
                </c:pt>
                <c:pt idx="22">
                  <c:v>1384</c:v>
                </c:pt>
                <c:pt idx="23">
                  <c:v>1394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DMA</c:v>
                </c:pt>
              </c:strCache>
            </c:strRef>
          </c:tx>
          <c:marker>
            <c:symbol val="none"/>
          </c:marker>
          <c:cat>
            <c:strRef>
              <c:f>Sheet1!$B$1:$Y$1</c:f>
              <c:strCache>
                <c:ptCount val="24"/>
                <c:pt idx="0">
                  <c:v>Q1 2009</c:v>
                </c:pt>
                <c:pt idx="1">
                  <c:v>Q2 2009</c:v>
                </c:pt>
                <c:pt idx="2">
                  <c:v>Q3 2009</c:v>
                </c:pt>
                <c:pt idx="3">
                  <c:v>Q4 2009</c:v>
                </c:pt>
                <c:pt idx="4">
                  <c:v>Q1 2010</c:v>
                </c:pt>
                <c:pt idx="5">
                  <c:v>Q2 2010</c:v>
                </c:pt>
                <c:pt idx="6">
                  <c:v>Q3 2010</c:v>
                </c:pt>
                <c:pt idx="7">
                  <c:v>Q4 2010</c:v>
                </c:pt>
                <c:pt idx="8">
                  <c:v>Q1 2011</c:v>
                </c:pt>
                <c:pt idx="9">
                  <c:v>Q2 2011</c:v>
                </c:pt>
                <c:pt idx="10">
                  <c:v>Q3 2011</c:v>
                </c:pt>
                <c:pt idx="11">
                  <c:v>Q4 2011</c:v>
                </c:pt>
                <c:pt idx="12">
                  <c:v>Q1 2012</c:v>
                </c:pt>
                <c:pt idx="13">
                  <c:v>Q2 2012</c:v>
                </c:pt>
                <c:pt idx="14">
                  <c:v>Q32012</c:v>
                </c:pt>
                <c:pt idx="15">
                  <c:v>Q4 2012</c:v>
                </c:pt>
                <c:pt idx="16">
                  <c:v>Q12013</c:v>
                </c:pt>
                <c:pt idx="17">
                  <c:v>Q2 2013</c:v>
                </c:pt>
                <c:pt idx="18">
                  <c:v>Q32013</c:v>
                </c:pt>
                <c:pt idx="19">
                  <c:v>Q4 2013</c:v>
                </c:pt>
                <c:pt idx="20">
                  <c:v>Q12014</c:v>
                </c:pt>
                <c:pt idx="21">
                  <c:v>Q2 2014</c:v>
                </c:pt>
                <c:pt idx="22">
                  <c:v>Q32014</c:v>
                </c:pt>
                <c:pt idx="23">
                  <c:v>Q4 2014</c:v>
                </c:pt>
              </c:strCache>
            </c:strRef>
          </c:cat>
          <c:val>
            <c:numRef>
              <c:f>Sheet1!$B$4:$Y$4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20</c:v>
                </c:pt>
                <c:pt idx="4">
                  <c:v>22</c:v>
                </c:pt>
                <c:pt idx="5">
                  <c:v>7</c:v>
                </c:pt>
                <c:pt idx="6">
                  <c:v>28</c:v>
                </c:pt>
                <c:pt idx="7">
                  <c:v>56</c:v>
                </c:pt>
                <c:pt idx="8">
                  <c:v>48</c:v>
                </c:pt>
                <c:pt idx="9">
                  <c:v>32</c:v>
                </c:pt>
                <c:pt idx="10" formatCode="0">
                  <c:v>36</c:v>
                </c:pt>
                <c:pt idx="11">
                  <c:v>50</c:v>
                </c:pt>
                <c:pt idx="12">
                  <c:v>60</c:v>
                </c:pt>
                <c:pt idx="13">
                  <c:v>145</c:v>
                </c:pt>
                <c:pt idx="14">
                  <c:v>143</c:v>
                </c:pt>
                <c:pt idx="15">
                  <c:v>139</c:v>
                </c:pt>
                <c:pt idx="16">
                  <c:v>121</c:v>
                </c:pt>
                <c:pt idx="17">
                  <c:v>163</c:v>
                </c:pt>
                <c:pt idx="18">
                  <c:v>155</c:v>
                </c:pt>
                <c:pt idx="19">
                  <c:v>173</c:v>
                </c:pt>
                <c:pt idx="20">
                  <c:v>117</c:v>
                </c:pt>
                <c:pt idx="21">
                  <c:v>172</c:v>
                </c:pt>
                <c:pt idx="22">
                  <c:v>111</c:v>
                </c:pt>
                <c:pt idx="23">
                  <c:v>108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Sheet1!$A$7</c:f>
              <c:strCache>
                <c:ptCount val="1"/>
                <c:pt idx="0">
                  <c:v>Granite</c:v>
                </c:pt>
              </c:strCache>
            </c:strRef>
          </c:tx>
          <c:marker>
            <c:symbol val="none"/>
          </c:marker>
          <c:cat>
            <c:strRef>
              <c:f>Sheet1!$B$1:$Y$1</c:f>
              <c:strCache>
                <c:ptCount val="24"/>
                <c:pt idx="0">
                  <c:v>Q1 2009</c:v>
                </c:pt>
                <c:pt idx="1">
                  <c:v>Q2 2009</c:v>
                </c:pt>
                <c:pt idx="2">
                  <c:v>Q3 2009</c:v>
                </c:pt>
                <c:pt idx="3">
                  <c:v>Q4 2009</c:v>
                </c:pt>
                <c:pt idx="4">
                  <c:v>Q1 2010</c:v>
                </c:pt>
                <c:pt idx="5">
                  <c:v>Q2 2010</c:v>
                </c:pt>
                <c:pt idx="6">
                  <c:v>Q3 2010</c:v>
                </c:pt>
                <c:pt idx="7">
                  <c:v>Q4 2010</c:v>
                </c:pt>
                <c:pt idx="8">
                  <c:v>Q1 2011</c:v>
                </c:pt>
                <c:pt idx="9">
                  <c:v>Q2 2011</c:v>
                </c:pt>
                <c:pt idx="10">
                  <c:v>Q3 2011</c:v>
                </c:pt>
                <c:pt idx="11">
                  <c:v>Q4 2011</c:v>
                </c:pt>
                <c:pt idx="12">
                  <c:v>Q1 2012</c:v>
                </c:pt>
                <c:pt idx="13">
                  <c:v>Q2 2012</c:v>
                </c:pt>
                <c:pt idx="14">
                  <c:v>Q32012</c:v>
                </c:pt>
                <c:pt idx="15">
                  <c:v>Q4 2012</c:v>
                </c:pt>
                <c:pt idx="16">
                  <c:v>Q12013</c:v>
                </c:pt>
                <c:pt idx="17">
                  <c:v>Q2 2013</c:v>
                </c:pt>
                <c:pt idx="18">
                  <c:v>Q32013</c:v>
                </c:pt>
                <c:pt idx="19">
                  <c:v>Q4 2013</c:v>
                </c:pt>
                <c:pt idx="20">
                  <c:v>Q12014</c:v>
                </c:pt>
                <c:pt idx="21">
                  <c:v>Q2 2014</c:v>
                </c:pt>
                <c:pt idx="22">
                  <c:v>Q32014</c:v>
                </c:pt>
                <c:pt idx="23">
                  <c:v>Q4 2014</c:v>
                </c:pt>
              </c:strCache>
            </c:strRef>
          </c:cat>
          <c:val>
            <c:numRef>
              <c:f>Sheet1!$B$7:$Y$7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 formatCode="0">
                  <c:v>5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17</c:v>
                </c:pt>
                <c:pt idx="12">
                  <c:v>68</c:v>
                </c:pt>
                <c:pt idx="13">
                  <c:v>69</c:v>
                </c:pt>
                <c:pt idx="14">
                  <c:v>49</c:v>
                </c:pt>
                <c:pt idx="15">
                  <c:v>29</c:v>
                </c:pt>
                <c:pt idx="16">
                  <c:v>39</c:v>
                </c:pt>
                <c:pt idx="17">
                  <c:v>32</c:v>
                </c:pt>
                <c:pt idx="18">
                  <c:v>68</c:v>
                </c:pt>
                <c:pt idx="19">
                  <c:v>151</c:v>
                </c:pt>
                <c:pt idx="20">
                  <c:v>95</c:v>
                </c:pt>
                <c:pt idx="21">
                  <c:v>170</c:v>
                </c:pt>
                <c:pt idx="22">
                  <c:v>90</c:v>
                </c:pt>
                <c:pt idx="23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747304"/>
        <c:axId val="177554464"/>
      </c:lineChart>
      <c:catAx>
        <c:axId val="175747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77554464"/>
        <c:crosses val="autoZero"/>
        <c:auto val="1"/>
        <c:lblAlgn val="ctr"/>
        <c:lblOffset val="100"/>
        <c:noMultiLvlLbl val="0"/>
      </c:catAx>
      <c:valAx>
        <c:axId val="177554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75747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2361982329074162E-2"/>
          <c:y val="0.89331648358769966"/>
          <c:w val="0.82871816944787979"/>
          <c:h val="0.1051263862287484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0BB2B9-16B7-474C-B7A4-BA3DB78A8EAA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B542B944-4B6A-4216-AEBE-20294F69EFA8}">
      <dgm:prSet custT="1"/>
      <dgm:spPr/>
      <dgm:t>
        <a:bodyPr/>
        <a:lstStyle/>
        <a:p>
          <a:pPr rtl="0"/>
          <a:r>
            <a:rPr lang="en-US" sz="1800" dirty="0" smtClean="0">
              <a:latin typeface="Arial Rounded MT Bold" pitchFamily="34" charset="0"/>
            </a:rPr>
            <a:t>Non-profit alliance of six leading independent medical groups in Eastern and Central Massachusetts and home health agency and hospice</a:t>
          </a:r>
          <a:endParaRPr lang="en-US" sz="1800" dirty="0">
            <a:latin typeface="Arial Rounded MT Bold" pitchFamily="34" charset="0"/>
          </a:endParaRPr>
        </a:p>
      </dgm:t>
    </dgm:pt>
    <dgm:pt modelId="{1E9F1857-7DBC-4949-8C35-C91F82648A38}" type="parTrans" cxnId="{BC75C5D0-0CD7-4431-91B4-630F6C0BBAC8}">
      <dgm:prSet/>
      <dgm:spPr/>
      <dgm:t>
        <a:bodyPr/>
        <a:lstStyle/>
        <a:p>
          <a:endParaRPr lang="en-US"/>
        </a:p>
      </dgm:t>
    </dgm:pt>
    <dgm:pt modelId="{C849DC3C-AAF7-4536-B547-F8F468F3A45C}" type="sibTrans" cxnId="{BC75C5D0-0CD7-4431-91B4-630F6C0BBAC8}">
      <dgm:prSet/>
      <dgm:spPr/>
      <dgm:t>
        <a:bodyPr/>
        <a:lstStyle/>
        <a:p>
          <a:endParaRPr lang="en-US"/>
        </a:p>
      </dgm:t>
    </dgm:pt>
    <dgm:pt modelId="{8A109B79-175F-4DD2-9958-DFA6DB91DA03}">
      <dgm:prSet/>
      <dgm:spPr/>
      <dgm:t>
        <a:bodyPr/>
        <a:lstStyle/>
        <a:p>
          <a:pPr rtl="0"/>
          <a:r>
            <a:rPr lang="en-US" dirty="0" smtClean="0"/>
            <a:t>Granite Medical Group</a:t>
          </a:r>
          <a:endParaRPr lang="en-US" dirty="0"/>
        </a:p>
      </dgm:t>
    </dgm:pt>
    <dgm:pt modelId="{F9A5A8A1-80B8-40B2-AE05-ECAF51A744B4}" type="parTrans" cxnId="{CA59C474-0899-41BF-9B8D-4837D0AA244A}">
      <dgm:prSet/>
      <dgm:spPr/>
      <dgm:t>
        <a:bodyPr/>
        <a:lstStyle/>
        <a:p>
          <a:endParaRPr lang="en-US"/>
        </a:p>
      </dgm:t>
    </dgm:pt>
    <dgm:pt modelId="{B989EB32-77BC-44E2-8214-727E58E4A60B}" type="sibTrans" cxnId="{CA59C474-0899-41BF-9B8D-4837D0AA244A}">
      <dgm:prSet/>
      <dgm:spPr/>
      <dgm:t>
        <a:bodyPr/>
        <a:lstStyle/>
        <a:p>
          <a:endParaRPr lang="en-US"/>
        </a:p>
      </dgm:t>
    </dgm:pt>
    <dgm:pt modelId="{10FF6A3A-766D-413C-BA8A-4E2654E6E73F}">
      <dgm:prSet/>
      <dgm:spPr/>
      <dgm:t>
        <a:bodyPr/>
        <a:lstStyle/>
        <a:p>
          <a:pPr rtl="0"/>
          <a:r>
            <a:rPr lang="en-US" dirty="0" smtClean="0"/>
            <a:t>Dedham Medical Associates</a:t>
          </a:r>
          <a:endParaRPr lang="en-US" dirty="0"/>
        </a:p>
      </dgm:t>
    </dgm:pt>
    <dgm:pt modelId="{D0B43F4D-D5D3-4AEE-B98C-4F943828DB0F}" type="parTrans" cxnId="{625CE67C-FD20-4F6A-8AC2-3FA5E5F59AEB}">
      <dgm:prSet/>
      <dgm:spPr/>
      <dgm:t>
        <a:bodyPr/>
        <a:lstStyle/>
        <a:p>
          <a:endParaRPr lang="en-US"/>
        </a:p>
      </dgm:t>
    </dgm:pt>
    <dgm:pt modelId="{356BF507-B60E-41F8-AE0C-2A5CADE493ED}" type="sibTrans" cxnId="{625CE67C-FD20-4F6A-8AC2-3FA5E5F59AEB}">
      <dgm:prSet/>
      <dgm:spPr/>
      <dgm:t>
        <a:bodyPr/>
        <a:lstStyle/>
        <a:p>
          <a:endParaRPr lang="en-US"/>
        </a:p>
      </dgm:t>
    </dgm:pt>
    <dgm:pt modelId="{DF5A9FBF-FF5E-4F0B-B2DD-8129DEB5BE3E}">
      <dgm:prSet/>
      <dgm:spPr/>
      <dgm:t>
        <a:bodyPr/>
        <a:lstStyle/>
        <a:p>
          <a:pPr rtl="0"/>
          <a:r>
            <a:rPr lang="en-US" dirty="0" smtClean="0"/>
            <a:t>Harvard Vanguard Medical Associates</a:t>
          </a:r>
          <a:endParaRPr lang="en-US" dirty="0"/>
        </a:p>
      </dgm:t>
    </dgm:pt>
    <dgm:pt modelId="{124671A1-5F64-4981-84BC-D2026F688585}" type="parTrans" cxnId="{1CF03B58-7CFA-447F-A325-92C860031AED}">
      <dgm:prSet/>
      <dgm:spPr/>
      <dgm:t>
        <a:bodyPr/>
        <a:lstStyle/>
        <a:p>
          <a:endParaRPr lang="en-US"/>
        </a:p>
      </dgm:t>
    </dgm:pt>
    <dgm:pt modelId="{5D23FB0D-0105-4D5D-BB89-475365572DA5}" type="sibTrans" cxnId="{1CF03B58-7CFA-447F-A325-92C860031AED}">
      <dgm:prSet/>
      <dgm:spPr/>
      <dgm:t>
        <a:bodyPr/>
        <a:lstStyle/>
        <a:p>
          <a:endParaRPr lang="en-US"/>
        </a:p>
      </dgm:t>
    </dgm:pt>
    <dgm:pt modelId="{6229C6D6-304C-4E3A-85CF-BA44E4D9A177}">
      <dgm:prSet/>
      <dgm:spPr/>
      <dgm:t>
        <a:bodyPr/>
        <a:lstStyle/>
        <a:p>
          <a:pPr rtl="0"/>
          <a:r>
            <a:rPr lang="en-US" dirty="0" smtClean="0"/>
            <a:t>Reliant Medical Group</a:t>
          </a:r>
          <a:endParaRPr lang="en-US" dirty="0"/>
        </a:p>
      </dgm:t>
    </dgm:pt>
    <dgm:pt modelId="{952130AA-B8C0-4597-A4B9-9C92F5AAA2B5}" type="parTrans" cxnId="{077E2D9A-9D96-45F5-BEC1-8310A76A4E3D}">
      <dgm:prSet/>
      <dgm:spPr/>
      <dgm:t>
        <a:bodyPr/>
        <a:lstStyle/>
        <a:p>
          <a:endParaRPr lang="en-US"/>
        </a:p>
      </dgm:t>
    </dgm:pt>
    <dgm:pt modelId="{3DE792A3-A5B4-4644-ACB7-1609D5D542E6}" type="sibTrans" cxnId="{077E2D9A-9D96-45F5-BEC1-8310A76A4E3D}">
      <dgm:prSet/>
      <dgm:spPr/>
      <dgm:t>
        <a:bodyPr/>
        <a:lstStyle/>
        <a:p>
          <a:endParaRPr lang="en-US"/>
        </a:p>
      </dgm:t>
    </dgm:pt>
    <dgm:pt modelId="{3E667A79-64CD-4664-9B3C-18133BDEE4CC}">
      <dgm:prSet/>
      <dgm:spPr/>
      <dgm:t>
        <a:bodyPr/>
        <a:lstStyle/>
        <a:p>
          <a:pPr rtl="0"/>
          <a:r>
            <a:rPr lang="en-US" dirty="0" smtClean="0"/>
            <a:t>Southboro Medical Group</a:t>
          </a:r>
          <a:endParaRPr lang="en-US" dirty="0"/>
        </a:p>
      </dgm:t>
    </dgm:pt>
    <dgm:pt modelId="{7BAA07A5-7DA2-4DF5-A94B-CF4902321479}" type="parTrans" cxnId="{8924A65B-5D93-45FC-A917-04724575128C}">
      <dgm:prSet/>
      <dgm:spPr/>
      <dgm:t>
        <a:bodyPr/>
        <a:lstStyle/>
        <a:p>
          <a:endParaRPr lang="en-US"/>
        </a:p>
      </dgm:t>
    </dgm:pt>
    <dgm:pt modelId="{8BD8D641-2548-40D9-BA7D-21DC6DDC4405}" type="sibTrans" cxnId="{8924A65B-5D93-45FC-A917-04724575128C}">
      <dgm:prSet/>
      <dgm:spPr/>
      <dgm:t>
        <a:bodyPr/>
        <a:lstStyle/>
        <a:p>
          <a:endParaRPr lang="en-US"/>
        </a:p>
      </dgm:t>
    </dgm:pt>
    <dgm:pt modelId="{DE6C9E0F-084E-401F-8F03-E6BB177E0488}">
      <dgm:prSet/>
      <dgm:spPr/>
      <dgm:t>
        <a:bodyPr/>
        <a:lstStyle/>
        <a:p>
          <a:pPr rtl="0"/>
          <a:r>
            <a:rPr lang="en-US" dirty="0" smtClean="0"/>
            <a:t>South Shore Medical Center</a:t>
          </a:r>
          <a:endParaRPr lang="en-US" dirty="0"/>
        </a:p>
      </dgm:t>
    </dgm:pt>
    <dgm:pt modelId="{F94D619C-9039-496C-86C0-AEE263CF66AA}" type="parTrans" cxnId="{F8D0CAB0-6C6E-41BB-B20C-A9665840541D}">
      <dgm:prSet/>
      <dgm:spPr/>
      <dgm:t>
        <a:bodyPr/>
        <a:lstStyle/>
        <a:p>
          <a:endParaRPr lang="en-US"/>
        </a:p>
      </dgm:t>
    </dgm:pt>
    <dgm:pt modelId="{B561BD3F-CA5F-4414-BEB3-2B4E831F29F7}" type="sibTrans" cxnId="{F8D0CAB0-6C6E-41BB-B20C-A9665840541D}">
      <dgm:prSet/>
      <dgm:spPr/>
      <dgm:t>
        <a:bodyPr/>
        <a:lstStyle/>
        <a:p>
          <a:endParaRPr lang="en-US"/>
        </a:p>
      </dgm:t>
    </dgm:pt>
    <dgm:pt modelId="{37AA05A0-C765-4165-A0C2-162100EC182D}">
      <dgm:prSet/>
      <dgm:spPr/>
      <dgm:t>
        <a:bodyPr/>
        <a:lstStyle/>
        <a:p>
          <a:pPr rtl="0"/>
          <a:r>
            <a:rPr lang="en-US" dirty="0" smtClean="0"/>
            <a:t>VNA Care Network &amp; Hospice, including VNA Boston</a:t>
          </a:r>
          <a:endParaRPr lang="en-US" dirty="0"/>
        </a:p>
      </dgm:t>
    </dgm:pt>
    <dgm:pt modelId="{D1E282E5-6D77-4218-AEB8-0C1B9838AC81}" type="parTrans" cxnId="{9B7E146B-F068-46EC-BC75-893FCC1D8E15}">
      <dgm:prSet/>
      <dgm:spPr/>
      <dgm:t>
        <a:bodyPr/>
        <a:lstStyle/>
        <a:p>
          <a:endParaRPr lang="en-US"/>
        </a:p>
      </dgm:t>
    </dgm:pt>
    <dgm:pt modelId="{1446D55C-3B81-4403-8C40-0FF54A585C87}" type="sibTrans" cxnId="{9B7E146B-F068-46EC-BC75-893FCC1D8E15}">
      <dgm:prSet/>
      <dgm:spPr/>
      <dgm:t>
        <a:bodyPr/>
        <a:lstStyle/>
        <a:p>
          <a:endParaRPr lang="en-US"/>
        </a:p>
      </dgm:t>
    </dgm:pt>
    <dgm:pt modelId="{F25FFC41-8EB2-422D-832E-356E972E2DBC}">
      <dgm:prSet/>
      <dgm:spPr>
        <a:solidFill>
          <a:srgbClr val="00206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latin typeface="Arial Rounded MT Bold" pitchFamily="34" charset="0"/>
            </a:rPr>
            <a:t>Providing care for ~ 1,000,000 adult and pediatric patients with 1100 physicians, 2100 other healthcare professionals across 35 specialties</a:t>
          </a:r>
        </a:p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C6570720-6A78-41B0-B486-90B40300C021}" type="parTrans" cxnId="{5EF923F9-CB13-4628-85D5-E9005FDE14E4}">
      <dgm:prSet/>
      <dgm:spPr/>
      <dgm:t>
        <a:bodyPr/>
        <a:lstStyle/>
        <a:p>
          <a:endParaRPr lang="en-US"/>
        </a:p>
      </dgm:t>
    </dgm:pt>
    <dgm:pt modelId="{C6ED1A65-95A8-4DFF-9081-514AD505C464}" type="sibTrans" cxnId="{5EF923F9-CB13-4628-85D5-E9005FDE14E4}">
      <dgm:prSet/>
      <dgm:spPr/>
      <dgm:t>
        <a:bodyPr/>
        <a:lstStyle/>
        <a:p>
          <a:endParaRPr lang="en-US"/>
        </a:p>
      </dgm:t>
    </dgm:pt>
    <dgm:pt modelId="{432A81DD-01B5-4914-AEDF-4910DBD5384B}" type="pres">
      <dgm:prSet presAssocID="{810BB2B9-16B7-474C-B7A4-BA3DB78A8E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17B13F-D3CB-4671-9C67-4A0E2C38BF98}" type="pres">
      <dgm:prSet presAssocID="{B542B944-4B6A-4216-AEBE-20294F69EFA8}" presName="parentText" presStyleLbl="node1" presStyleIdx="0" presStyleCnt="2" custScaleY="1069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11D06-217E-4E1D-AAFB-3687B0DE952F}" type="pres">
      <dgm:prSet presAssocID="{B542B944-4B6A-4216-AEBE-20294F69EF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4BA4BA-5039-42F2-AF2C-A46523F5588A}" type="pres">
      <dgm:prSet presAssocID="{F25FFC41-8EB2-422D-832E-356E972E2DB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EDB18F-60FA-4639-88BF-CB0300256F64}" type="presOf" srcId="{DE6C9E0F-084E-401F-8F03-E6BB177E0488}" destId="{C5811D06-217E-4E1D-AAFB-3687B0DE952F}" srcOrd="0" destOrd="5" presId="urn:microsoft.com/office/officeart/2005/8/layout/vList2"/>
    <dgm:cxn modelId="{CB5F0895-D99A-4A52-882B-3CC2227040B9}" type="presOf" srcId="{8A109B79-175F-4DD2-9958-DFA6DB91DA03}" destId="{C5811D06-217E-4E1D-AAFB-3687B0DE952F}" srcOrd="0" destOrd="0" presId="urn:microsoft.com/office/officeart/2005/8/layout/vList2"/>
    <dgm:cxn modelId="{2791DA86-FB98-4EFC-8218-31034E3CC057}" type="presOf" srcId="{B542B944-4B6A-4216-AEBE-20294F69EFA8}" destId="{1217B13F-D3CB-4671-9C67-4A0E2C38BF98}" srcOrd="0" destOrd="0" presId="urn:microsoft.com/office/officeart/2005/8/layout/vList2"/>
    <dgm:cxn modelId="{8924A65B-5D93-45FC-A917-04724575128C}" srcId="{B542B944-4B6A-4216-AEBE-20294F69EFA8}" destId="{3E667A79-64CD-4664-9B3C-18133BDEE4CC}" srcOrd="4" destOrd="0" parTransId="{7BAA07A5-7DA2-4DF5-A94B-CF4902321479}" sibTransId="{8BD8D641-2548-40D9-BA7D-21DC6DDC4405}"/>
    <dgm:cxn modelId="{CA59C474-0899-41BF-9B8D-4837D0AA244A}" srcId="{B542B944-4B6A-4216-AEBE-20294F69EFA8}" destId="{8A109B79-175F-4DD2-9958-DFA6DB91DA03}" srcOrd="0" destOrd="0" parTransId="{F9A5A8A1-80B8-40B2-AE05-ECAF51A744B4}" sibTransId="{B989EB32-77BC-44E2-8214-727E58E4A60B}"/>
    <dgm:cxn modelId="{1CF03B58-7CFA-447F-A325-92C860031AED}" srcId="{B542B944-4B6A-4216-AEBE-20294F69EFA8}" destId="{DF5A9FBF-FF5E-4F0B-B2DD-8129DEB5BE3E}" srcOrd="2" destOrd="0" parTransId="{124671A1-5F64-4981-84BC-D2026F688585}" sibTransId="{5D23FB0D-0105-4D5D-BB89-475365572DA5}"/>
    <dgm:cxn modelId="{94220C0F-FFA2-4653-B9BA-FEED96AB18A9}" type="presOf" srcId="{6229C6D6-304C-4E3A-85CF-BA44E4D9A177}" destId="{C5811D06-217E-4E1D-AAFB-3687B0DE952F}" srcOrd="0" destOrd="3" presId="urn:microsoft.com/office/officeart/2005/8/layout/vList2"/>
    <dgm:cxn modelId="{9B7E146B-F068-46EC-BC75-893FCC1D8E15}" srcId="{B542B944-4B6A-4216-AEBE-20294F69EFA8}" destId="{37AA05A0-C765-4165-A0C2-162100EC182D}" srcOrd="6" destOrd="0" parTransId="{D1E282E5-6D77-4218-AEB8-0C1B9838AC81}" sibTransId="{1446D55C-3B81-4403-8C40-0FF54A585C87}"/>
    <dgm:cxn modelId="{625CE67C-FD20-4F6A-8AC2-3FA5E5F59AEB}" srcId="{B542B944-4B6A-4216-AEBE-20294F69EFA8}" destId="{10FF6A3A-766D-413C-BA8A-4E2654E6E73F}" srcOrd="1" destOrd="0" parTransId="{D0B43F4D-D5D3-4AEE-B98C-4F943828DB0F}" sibTransId="{356BF507-B60E-41F8-AE0C-2A5CADE493ED}"/>
    <dgm:cxn modelId="{7C147CC3-61FE-425C-AE1B-1FEE83B8A829}" type="presOf" srcId="{810BB2B9-16B7-474C-B7A4-BA3DB78A8EAA}" destId="{432A81DD-01B5-4914-AEDF-4910DBD5384B}" srcOrd="0" destOrd="0" presId="urn:microsoft.com/office/officeart/2005/8/layout/vList2"/>
    <dgm:cxn modelId="{AFACC5E3-D65B-4FFD-A2E9-4C01C962E48A}" type="presOf" srcId="{3E667A79-64CD-4664-9B3C-18133BDEE4CC}" destId="{C5811D06-217E-4E1D-AAFB-3687B0DE952F}" srcOrd="0" destOrd="4" presId="urn:microsoft.com/office/officeart/2005/8/layout/vList2"/>
    <dgm:cxn modelId="{024D89DD-DC9C-4BC7-B67E-3FDE5B5077B9}" type="presOf" srcId="{F25FFC41-8EB2-422D-832E-356E972E2DBC}" destId="{B94BA4BA-5039-42F2-AF2C-A46523F5588A}" srcOrd="0" destOrd="0" presId="urn:microsoft.com/office/officeart/2005/8/layout/vList2"/>
    <dgm:cxn modelId="{E41E6E63-38CB-43E5-B659-6271B3407EB9}" type="presOf" srcId="{37AA05A0-C765-4165-A0C2-162100EC182D}" destId="{C5811D06-217E-4E1D-AAFB-3687B0DE952F}" srcOrd="0" destOrd="6" presId="urn:microsoft.com/office/officeart/2005/8/layout/vList2"/>
    <dgm:cxn modelId="{BC75C5D0-0CD7-4431-91B4-630F6C0BBAC8}" srcId="{810BB2B9-16B7-474C-B7A4-BA3DB78A8EAA}" destId="{B542B944-4B6A-4216-AEBE-20294F69EFA8}" srcOrd="0" destOrd="0" parTransId="{1E9F1857-7DBC-4949-8C35-C91F82648A38}" sibTransId="{C849DC3C-AAF7-4536-B547-F8F468F3A45C}"/>
    <dgm:cxn modelId="{A62EA252-6B0A-41F9-B7A1-00E11C28952E}" type="presOf" srcId="{10FF6A3A-766D-413C-BA8A-4E2654E6E73F}" destId="{C5811D06-217E-4E1D-AAFB-3687B0DE952F}" srcOrd="0" destOrd="1" presId="urn:microsoft.com/office/officeart/2005/8/layout/vList2"/>
    <dgm:cxn modelId="{5EF923F9-CB13-4628-85D5-E9005FDE14E4}" srcId="{810BB2B9-16B7-474C-B7A4-BA3DB78A8EAA}" destId="{F25FFC41-8EB2-422D-832E-356E972E2DBC}" srcOrd="1" destOrd="0" parTransId="{C6570720-6A78-41B0-B486-90B40300C021}" sibTransId="{C6ED1A65-95A8-4DFF-9081-514AD505C464}"/>
    <dgm:cxn modelId="{077E2D9A-9D96-45F5-BEC1-8310A76A4E3D}" srcId="{B542B944-4B6A-4216-AEBE-20294F69EFA8}" destId="{6229C6D6-304C-4E3A-85CF-BA44E4D9A177}" srcOrd="3" destOrd="0" parTransId="{952130AA-B8C0-4597-A4B9-9C92F5AAA2B5}" sibTransId="{3DE792A3-A5B4-4644-ACB7-1609D5D542E6}"/>
    <dgm:cxn modelId="{F8D0CAB0-6C6E-41BB-B20C-A9665840541D}" srcId="{B542B944-4B6A-4216-AEBE-20294F69EFA8}" destId="{DE6C9E0F-084E-401F-8F03-E6BB177E0488}" srcOrd="5" destOrd="0" parTransId="{F94D619C-9039-496C-86C0-AEE263CF66AA}" sibTransId="{B561BD3F-CA5F-4414-BEB3-2B4E831F29F7}"/>
    <dgm:cxn modelId="{D3E7355F-1428-4765-A676-0EEE21B317A4}" type="presOf" srcId="{DF5A9FBF-FF5E-4F0B-B2DD-8129DEB5BE3E}" destId="{C5811D06-217E-4E1D-AAFB-3687B0DE952F}" srcOrd="0" destOrd="2" presId="urn:microsoft.com/office/officeart/2005/8/layout/vList2"/>
    <dgm:cxn modelId="{AA35ADD0-2EF3-4D60-8BB7-5FD44EE7C3CF}" type="presParOf" srcId="{432A81DD-01B5-4914-AEDF-4910DBD5384B}" destId="{1217B13F-D3CB-4671-9C67-4A0E2C38BF98}" srcOrd="0" destOrd="0" presId="urn:microsoft.com/office/officeart/2005/8/layout/vList2"/>
    <dgm:cxn modelId="{C7B01106-965C-4FDF-A172-F62DE0555E77}" type="presParOf" srcId="{432A81DD-01B5-4914-AEDF-4910DBD5384B}" destId="{C5811D06-217E-4E1D-AAFB-3687B0DE952F}" srcOrd="1" destOrd="0" presId="urn:microsoft.com/office/officeart/2005/8/layout/vList2"/>
    <dgm:cxn modelId="{0462D6B2-3AC0-45EB-8AEC-DB06919B1E1B}" type="presParOf" srcId="{432A81DD-01B5-4914-AEDF-4910DBD5384B}" destId="{B94BA4BA-5039-42F2-AF2C-A46523F5588A}" srcOrd="2" destOrd="0" presId="urn:microsoft.com/office/officeart/2005/8/layout/vList2"/>
  </dgm:cxnLst>
  <dgm:bg>
    <a:gradFill>
      <a:gsLst>
        <a:gs pos="0">
          <a:schemeClr val="bg1"/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  <a:effectLst>
      <a:outerShdw blurRad="50800" dist="50800" dir="5400000" algn="ctr" rotWithShape="0">
        <a:schemeClr val="tx1"/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40B72C-BC56-42E5-A347-2D9F6F8AB495}" type="doc">
      <dgm:prSet loTypeId="urn:microsoft.com/office/officeart/2005/8/layout/matrix1" loCatId="matrix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4125881-CF81-4BC2-9C69-799AED33B82E}">
      <dgm:prSet phldrT="[Text]" custT="1"/>
      <dgm:spPr/>
      <dgm:t>
        <a:bodyPr/>
        <a:lstStyle/>
        <a:p>
          <a:r>
            <a:rPr lang="en-US" sz="1800" dirty="0" smtClean="0"/>
            <a:t>BWH Ambulatory Safety Team</a:t>
          </a:r>
          <a:endParaRPr lang="en-US" sz="1800" dirty="0"/>
        </a:p>
      </dgm:t>
    </dgm:pt>
    <dgm:pt modelId="{39403DE0-78CF-4CF0-AA4D-BEFC48A4197B}" type="parTrans" cxnId="{3035F9AD-15A1-43EE-AE07-7A32EA662342}">
      <dgm:prSet/>
      <dgm:spPr/>
      <dgm:t>
        <a:bodyPr/>
        <a:lstStyle/>
        <a:p>
          <a:endParaRPr lang="en-US"/>
        </a:p>
      </dgm:t>
    </dgm:pt>
    <dgm:pt modelId="{80BBC4B6-C522-4336-B3EB-FA30BC4E7C19}" type="sibTrans" cxnId="{3035F9AD-15A1-43EE-AE07-7A32EA662342}">
      <dgm:prSet/>
      <dgm:spPr/>
      <dgm:t>
        <a:bodyPr/>
        <a:lstStyle/>
        <a:p>
          <a:endParaRPr lang="en-US"/>
        </a:p>
      </dgm:t>
    </dgm:pt>
    <dgm:pt modelId="{309D9BD7-3D49-4F0C-B6DB-00110E93DE1F}">
      <dgm:prSet phldrT="[Text]" custT="1"/>
      <dgm:spPr/>
      <dgm:t>
        <a:bodyPr/>
        <a:lstStyle/>
        <a:p>
          <a:r>
            <a:rPr lang="en-US" sz="1600" dirty="0" smtClean="0"/>
            <a:t>Safety Reporting</a:t>
          </a:r>
          <a:endParaRPr lang="en-US" sz="1600" dirty="0"/>
        </a:p>
      </dgm:t>
    </dgm:pt>
    <dgm:pt modelId="{D110ED25-3FB6-4661-A32B-79B64636BC46}" type="parTrans" cxnId="{DAFA416C-57B5-482C-8D54-A5A17ED1B867}">
      <dgm:prSet/>
      <dgm:spPr/>
      <dgm:t>
        <a:bodyPr/>
        <a:lstStyle/>
        <a:p>
          <a:endParaRPr lang="en-US"/>
        </a:p>
      </dgm:t>
    </dgm:pt>
    <dgm:pt modelId="{86A96EA2-6EEA-4730-A964-62EEB9CA09D1}" type="sibTrans" cxnId="{DAFA416C-57B5-482C-8D54-A5A17ED1B867}">
      <dgm:prSet/>
      <dgm:spPr/>
      <dgm:t>
        <a:bodyPr/>
        <a:lstStyle/>
        <a:p>
          <a:endParaRPr lang="en-US"/>
        </a:p>
      </dgm:t>
    </dgm:pt>
    <dgm:pt modelId="{EB169019-3C5E-433D-97EB-892B78B0FD93}">
      <dgm:prSet phldrT="[Text]" custT="1"/>
      <dgm:spPr/>
      <dgm:t>
        <a:bodyPr/>
        <a:lstStyle/>
        <a:p>
          <a:r>
            <a:rPr lang="en-US" sz="1600" dirty="0" smtClean="0"/>
            <a:t>Patient Safety Nets</a:t>
          </a:r>
          <a:endParaRPr lang="en-US" sz="1600" dirty="0"/>
        </a:p>
      </dgm:t>
    </dgm:pt>
    <dgm:pt modelId="{F62CB2E0-6B46-4FFC-A9D2-6E06BE0FF55B}" type="parTrans" cxnId="{88BFA2A1-C2AC-4037-9561-DD29C55230C6}">
      <dgm:prSet/>
      <dgm:spPr/>
      <dgm:t>
        <a:bodyPr/>
        <a:lstStyle/>
        <a:p>
          <a:endParaRPr lang="en-US"/>
        </a:p>
      </dgm:t>
    </dgm:pt>
    <dgm:pt modelId="{5F7C47B3-AE15-4036-A7C8-EBE5A24DC92C}" type="sibTrans" cxnId="{88BFA2A1-C2AC-4037-9561-DD29C55230C6}">
      <dgm:prSet/>
      <dgm:spPr/>
      <dgm:t>
        <a:bodyPr/>
        <a:lstStyle/>
        <a:p>
          <a:endParaRPr lang="en-US"/>
        </a:p>
      </dgm:t>
    </dgm:pt>
    <dgm:pt modelId="{FD41ADCC-D941-4F74-B30D-98C8BD45A9AD}">
      <dgm:prSet phldrT="[Text]" custT="1"/>
      <dgm:spPr/>
      <dgm:t>
        <a:bodyPr/>
        <a:lstStyle/>
        <a:p>
          <a:r>
            <a:rPr lang="en-US" sz="1600" dirty="0" smtClean="0"/>
            <a:t>Culture / Patient Safety</a:t>
          </a:r>
          <a:endParaRPr lang="en-US" sz="1600" dirty="0"/>
        </a:p>
      </dgm:t>
    </dgm:pt>
    <dgm:pt modelId="{402CFA77-16EC-4500-AF30-831EF317B5F1}" type="parTrans" cxnId="{E67C1D80-AEC5-442C-8413-3C2F299E314D}">
      <dgm:prSet/>
      <dgm:spPr/>
      <dgm:t>
        <a:bodyPr/>
        <a:lstStyle/>
        <a:p>
          <a:endParaRPr lang="en-US"/>
        </a:p>
      </dgm:t>
    </dgm:pt>
    <dgm:pt modelId="{86AB9719-647D-4D76-9CAB-C97792C5D70D}" type="sibTrans" cxnId="{E67C1D80-AEC5-442C-8413-3C2F299E314D}">
      <dgm:prSet/>
      <dgm:spPr/>
      <dgm:t>
        <a:bodyPr/>
        <a:lstStyle/>
        <a:p>
          <a:endParaRPr lang="en-US"/>
        </a:p>
      </dgm:t>
    </dgm:pt>
    <dgm:pt modelId="{913B69F7-4C52-4391-9A54-57E1A646FB13}">
      <dgm:prSet phldrT="[Text]"/>
      <dgm:spPr/>
      <dgm:t>
        <a:bodyPr/>
        <a:lstStyle/>
        <a:p>
          <a:endParaRPr lang="en-US" dirty="0"/>
        </a:p>
      </dgm:t>
    </dgm:pt>
    <dgm:pt modelId="{3D16BDC8-1841-4EB9-A151-78B6503FC6E6}" type="parTrans" cxnId="{F63F8E88-1869-47C2-A51D-A86344D56F2E}">
      <dgm:prSet/>
      <dgm:spPr/>
      <dgm:t>
        <a:bodyPr/>
        <a:lstStyle/>
        <a:p>
          <a:endParaRPr lang="en-US"/>
        </a:p>
      </dgm:t>
    </dgm:pt>
    <dgm:pt modelId="{0D094E75-6FBF-4E96-9B96-CD53BD4BDAE6}" type="sibTrans" cxnId="{F63F8E88-1869-47C2-A51D-A86344D56F2E}">
      <dgm:prSet/>
      <dgm:spPr/>
      <dgm:t>
        <a:bodyPr/>
        <a:lstStyle/>
        <a:p>
          <a:endParaRPr lang="en-US"/>
        </a:p>
      </dgm:t>
    </dgm:pt>
    <dgm:pt modelId="{070349B2-459C-4637-9B80-C1C0167F3551}">
      <dgm:prSet phldrT="[Text]" custT="1"/>
      <dgm:spPr/>
      <dgm:t>
        <a:bodyPr/>
        <a:lstStyle/>
        <a:p>
          <a:r>
            <a:rPr lang="en-US" sz="1600" dirty="0" smtClean="0"/>
            <a:t>Medication Safety</a:t>
          </a:r>
          <a:endParaRPr lang="en-US" sz="1600" dirty="0"/>
        </a:p>
      </dgm:t>
    </dgm:pt>
    <dgm:pt modelId="{1B5BFC62-1422-4C54-A957-75E0AB692BF9}" type="parTrans" cxnId="{5B16D67C-05E0-4210-8C60-949FB9009060}">
      <dgm:prSet/>
      <dgm:spPr/>
      <dgm:t>
        <a:bodyPr/>
        <a:lstStyle/>
        <a:p>
          <a:endParaRPr lang="en-US"/>
        </a:p>
      </dgm:t>
    </dgm:pt>
    <dgm:pt modelId="{CC84A84E-18B2-45B1-BBBD-595202CACEC6}" type="sibTrans" cxnId="{5B16D67C-05E0-4210-8C60-949FB9009060}">
      <dgm:prSet/>
      <dgm:spPr/>
      <dgm:t>
        <a:bodyPr/>
        <a:lstStyle/>
        <a:p>
          <a:endParaRPr lang="en-US"/>
        </a:p>
      </dgm:t>
    </dgm:pt>
    <dgm:pt modelId="{2017CFE0-FC1B-4184-9B07-67C05F9238C8}" type="pres">
      <dgm:prSet presAssocID="{FB40B72C-BC56-42E5-A347-2D9F6F8AB49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E129D6-E66D-4C84-A4B9-1736D2CDD639}" type="pres">
      <dgm:prSet presAssocID="{FB40B72C-BC56-42E5-A347-2D9F6F8AB495}" presName="matrix" presStyleCnt="0"/>
      <dgm:spPr/>
    </dgm:pt>
    <dgm:pt modelId="{3608C9FF-EA48-44B8-A974-66F7C539DC39}" type="pres">
      <dgm:prSet presAssocID="{FB40B72C-BC56-42E5-A347-2D9F6F8AB495}" presName="tile1" presStyleLbl="node1" presStyleIdx="0" presStyleCnt="4" custLinFactNeighborX="0" custLinFactNeighborY="-589"/>
      <dgm:spPr/>
      <dgm:t>
        <a:bodyPr/>
        <a:lstStyle/>
        <a:p>
          <a:endParaRPr lang="en-US"/>
        </a:p>
      </dgm:t>
    </dgm:pt>
    <dgm:pt modelId="{7DB82C0E-93A2-4139-8DC9-ED1FC3DD45F8}" type="pres">
      <dgm:prSet presAssocID="{FB40B72C-BC56-42E5-A347-2D9F6F8AB49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B408A-9C73-4FC4-9483-C2F3BFB019D5}" type="pres">
      <dgm:prSet presAssocID="{FB40B72C-BC56-42E5-A347-2D9F6F8AB495}" presName="tile2" presStyleLbl="node1" presStyleIdx="1" presStyleCnt="4" custLinFactNeighborY="-2355"/>
      <dgm:spPr/>
      <dgm:t>
        <a:bodyPr/>
        <a:lstStyle/>
        <a:p>
          <a:endParaRPr lang="en-US"/>
        </a:p>
      </dgm:t>
    </dgm:pt>
    <dgm:pt modelId="{7B6988E6-5B09-48F4-9BE5-87CA73030175}" type="pres">
      <dgm:prSet presAssocID="{FB40B72C-BC56-42E5-A347-2D9F6F8AB49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40DA59-526C-409C-9256-FD9A266F0567}" type="pres">
      <dgm:prSet presAssocID="{FB40B72C-BC56-42E5-A347-2D9F6F8AB495}" presName="tile3" presStyleLbl="node1" presStyleIdx="2" presStyleCnt="4"/>
      <dgm:spPr/>
      <dgm:t>
        <a:bodyPr/>
        <a:lstStyle/>
        <a:p>
          <a:endParaRPr lang="en-US"/>
        </a:p>
      </dgm:t>
    </dgm:pt>
    <dgm:pt modelId="{85DC5FC5-0E8F-4FAD-BB24-8CE3E440C898}" type="pres">
      <dgm:prSet presAssocID="{FB40B72C-BC56-42E5-A347-2D9F6F8AB49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97A79-2F21-4D1B-818E-40355B85CE7E}" type="pres">
      <dgm:prSet presAssocID="{FB40B72C-BC56-42E5-A347-2D9F6F8AB495}" presName="tile4" presStyleLbl="node1" presStyleIdx="3" presStyleCnt="4"/>
      <dgm:spPr/>
      <dgm:t>
        <a:bodyPr/>
        <a:lstStyle/>
        <a:p>
          <a:endParaRPr lang="en-US"/>
        </a:p>
      </dgm:t>
    </dgm:pt>
    <dgm:pt modelId="{9234624E-A47A-4668-A566-BC841FD99F62}" type="pres">
      <dgm:prSet presAssocID="{FB40B72C-BC56-42E5-A347-2D9F6F8AB49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451E95-B34F-45AC-9E2C-64AE4028E62E}" type="pres">
      <dgm:prSet presAssocID="{FB40B72C-BC56-42E5-A347-2D9F6F8AB495}" presName="centerTile" presStyleLbl="fgShp" presStyleIdx="0" presStyleCnt="1" custScaleX="145286" custScaleY="14632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22B12-FB2B-4EFC-9BCB-7C87478844E2}" type="presOf" srcId="{EB169019-3C5E-433D-97EB-892B78B0FD93}" destId="{DC2B408A-9C73-4FC4-9483-C2F3BFB019D5}" srcOrd="0" destOrd="0" presId="urn:microsoft.com/office/officeart/2005/8/layout/matrix1"/>
    <dgm:cxn modelId="{5B16D67C-05E0-4210-8C60-949FB9009060}" srcId="{54125881-CF81-4BC2-9C69-799AED33B82E}" destId="{070349B2-459C-4637-9B80-C1C0167F3551}" srcOrd="3" destOrd="0" parTransId="{1B5BFC62-1422-4C54-A957-75E0AB692BF9}" sibTransId="{CC84A84E-18B2-45B1-BBBD-595202CACEC6}"/>
    <dgm:cxn modelId="{DD2671A7-2CB7-446A-9CCA-BF6176899DF8}" type="presOf" srcId="{070349B2-459C-4637-9B80-C1C0167F3551}" destId="{C1D97A79-2F21-4D1B-818E-40355B85CE7E}" srcOrd="0" destOrd="0" presId="urn:microsoft.com/office/officeart/2005/8/layout/matrix1"/>
    <dgm:cxn modelId="{F01F4583-7110-432D-84EB-EDE52BBE09BE}" type="presOf" srcId="{070349B2-459C-4637-9B80-C1C0167F3551}" destId="{9234624E-A47A-4668-A566-BC841FD99F62}" srcOrd="1" destOrd="0" presId="urn:microsoft.com/office/officeart/2005/8/layout/matrix1"/>
    <dgm:cxn modelId="{5E2C91BA-36BD-47F6-80E5-9E3919981FC4}" type="presOf" srcId="{309D9BD7-3D49-4F0C-B6DB-00110E93DE1F}" destId="{3608C9FF-EA48-44B8-A974-66F7C539DC39}" srcOrd="0" destOrd="0" presId="urn:microsoft.com/office/officeart/2005/8/layout/matrix1"/>
    <dgm:cxn modelId="{DAFA416C-57B5-482C-8D54-A5A17ED1B867}" srcId="{54125881-CF81-4BC2-9C69-799AED33B82E}" destId="{309D9BD7-3D49-4F0C-B6DB-00110E93DE1F}" srcOrd="0" destOrd="0" parTransId="{D110ED25-3FB6-4661-A32B-79B64636BC46}" sibTransId="{86A96EA2-6EEA-4730-A964-62EEB9CA09D1}"/>
    <dgm:cxn modelId="{929DE2BD-0588-42B3-AF65-90ED3F88713C}" type="presOf" srcId="{FD41ADCC-D941-4F74-B30D-98C8BD45A9AD}" destId="{6240DA59-526C-409C-9256-FD9A266F0567}" srcOrd="0" destOrd="0" presId="urn:microsoft.com/office/officeart/2005/8/layout/matrix1"/>
    <dgm:cxn modelId="{E67C1D80-AEC5-442C-8413-3C2F299E314D}" srcId="{54125881-CF81-4BC2-9C69-799AED33B82E}" destId="{FD41ADCC-D941-4F74-B30D-98C8BD45A9AD}" srcOrd="2" destOrd="0" parTransId="{402CFA77-16EC-4500-AF30-831EF317B5F1}" sibTransId="{86AB9719-647D-4D76-9CAB-C97792C5D70D}"/>
    <dgm:cxn modelId="{EFD5F8C5-CC6C-442F-94A0-3E4A7588D31A}" type="presOf" srcId="{FD41ADCC-D941-4F74-B30D-98C8BD45A9AD}" destId="{85DC5FC5-0E8F-4FAD-BB24-8CE3E440C898}" srcOrd="1" destOrd="0" presId="urn:microsoft.com/office/officeart/2005/8/layout/matrix1"/>
    <dgm:cxn modelId="{3035F9AD-15A1-43EE-AE07-7A32EA662342}" srcId="{FB40B72C-BC56-42E5-A347-2D9F6F8AB495}" destId="{54125881-CF81-4BC2-9C69-799AED33B82E}" srcOrd="0" destOrd="0" parTransId="{39403DE0-78CF-4CF0-AA4D-BEFC48A4197B}" sibTransId="{80BBC4B6-C522-4336-B3EB-FA30BC4E7C19}"/>
    <dgm:cxn modelId="{8D7A7A86-910C-492B-99A0-1B8E5B7852ED}" type="presOf" srcId="{54125881-CF81-4BC2-9C69-799AED33B82E}" destId="{D5451E95-B34F-45AC-9E2C-64AE4028E62E}" srcOrd="0" destOrd="0" presId="urn:microsoft.com/office/officeart/2005/8/layout/matrix1"/>
    <dgm:cxn modelId="{45CD5AED-8650-4A52-BE65-B38CA3C2BDE8}" type="presOf" srcId="{FB40B72C-BC56-42E5-A347-2D9F6F8AB495}" destId="{2017CFE0-FC1B-4184-9B07-67C05F9238C8}" srcOrd="0" destOrd="0" presId="urn:microsoft.com/office/officeart/2005/8/layout/matrix1"/>
    <dgm:cxn modelId="{CF580C6C-7E71-4348-ADC6-0DA0A1B9792A}" type="presOf" srcId="{309D9BD7-3D49-4F0C-B6DB-00110E93DE1F}" destId="{7DB82C0E-93A2-4139-8DC9-ED1FC3DD45F8}" srcOrd="1" destOrd="0" presId="urn:microsoft.com/office/officeart/2005/8/layout/matrix1"/>
    <dgm:cxn modelId="{F63F8E88-1869-47C2-A51D-A86344D56F2E}" srcId="{FB40B72C-BC56-42E5-A347-2D9F6F8AB495}" destId="{913B69F7-4C52-4391-9A54-57E1A646FB13}" srcOrd="1" destOrd="0" parTransId="{3D16BDC8-1841-4EB9-A151-78B6503FC6E6}" sibTransId="{0D094E75-6FBF-4E96-9B96-CD53BD4BDAE6}"/>
    <dgm:cxn modelId="{D4B1A915-2A78-41F0-A705-D49F6EE82446}" type="presOf" srcId="{EB169019-3C5E-433D-97EB-892B78B0FD93}" destId="{7B6988E6-5B09-48F4-9BE5-87CA73030175}" srcOrd="1" destOrd="0" presId="urn:microsoft.com/office/officeart/2005/8/layout/matrix1"/>
    <dgm:cxn modelId="{88BFA2A1-C2AC-4037-9561-DD29C55230C6}" srcId="{54125881-CF81-4BC2-9C69-799AED33B82E}" destId="{EB169019-3C5E-433D-97EB-892B78B0FD93}" srcOrd="1" destOrd="0" parTransId="{F62CB2E0-6B46-4FFC-A9D2-6E06BE0FF55B}" sibTransId="{5F7C47B3-AE15-4036-A7C8-EBE5A24DC92C}"/>
    <dgm:cxn modelId="{1B2F92B2-0ACB-4BB2-AAF3-BCBCEAE65892}" type="presParOf" srcId="{2017CFE0-FC1B-4184-9B07-67C05F9238C8}" destId="{1BE129D6-E66D-4C84-A4B9-1736D2CDD639}" srcOrd="0" destOrd="0" presId="urn:microsoft.com/office/officeart/2005/8/layout/matrix1"/>
    <dgm:cxn modelId="{BCC53BFB-6850-43FA-9FC9-34AF5AD6D1B3}" type="presParOf" srcId="{1BE129D6-E66D-4C84-A4B9-1736D2CDD639}" destId="{3608C9FF-EA48-44B8-A974-66F7C539DC39}" srcOrd="0" destOrd="0" presId="urn:microsoft.com/office/officeart/2005/8/layout/matrix1"/>
    <dgm:cxn modelId="{A8F06AD0-6D7C-4888-BE14-DADDFF08F6FE}" type="presParOf" srcId="{1BE129D6-E66D-4C84-A4B9-1736D2CDD639}" destId="{7DB82C0E-93A2-4139-8DC9-ED1FC3DD45F8}" srcOrd="1" destOrd="0" presId="urn:microsoft.com/office/officeart/2005/8/layout/matrix1"/>
    <dgm:cxn modelId="{17DB959C-3A93-472B-9C18-550B2B84ACD2}" type="presParOf" srcId="{1BE129D6-E66D-4C84-A4B9-1736D2CDD639}" destId="{DC2B408A-9C73-4FC4-9483-C2F3BFB019D5}" srcOrd="2" destOrd="0" presId="urn:microsoft.com/office/officeart/2005/8/layout/matrix1"/>
    <dgm:cxn modelId="{C2E39495-3A1C-4B53-AC14-9C2944BFA838}" type="presParOf" srcId="{1BE129D6-E66D-4C84-A4B9-1736D2CDD639}" destId="{7B6988E6-5B09-48F4-9BE5-87CA73030175}" srcOrd="3" destOrd="0" presId="urn:microsoft.com/office/officeart/2005/8/layout/matrix1"/>
    <dgm:cxn modelId="{A1B0233E-4611-45EA-B264-0D953D36DBA1}" type="presParOf" srcId="{1BE129D6-E66D-4C84-A4B9-1736D2CDD639}" destId="{6240DA59-526C-409C-9256-FD9A266F0567}" srcOrd="4" destOrd="0" presId="urn:microsoft.com/office/officeart/2005/8/layout/matrix1"/>
    <dgm:cxn modelId="{9D5C9D62-810C-4915-AD7E-0BA8FA26CFF0}" type="presParOf" srcId="{1BE129D6-E66D-4C84-A4B9-1736D2CDD639}" destId="{85DC5FC5-0E8F-4FAD-BB24-8CE3E440C898}" srcOrd="5" destOrd="0" presId="urn:microsoft.com/office/officeart/2005/8/layout/matrix1"/>
    <dgm:cxn modelId="{230F338D-1DA5-4B09-BB89-D68DED9BCADD}" type="presParOf" srcId="{1BE129D6-E66D-4C84-A4B9-1736D2CDD639}" destId="{C1D97A79-2F21-4D1B-818E-40355B85CE7E}" srcOrd="6" destOrd="0" presId="urn:microsoft.com/office/officeart/2005/8/layout/matrix1"/>
    <dgm:cxn modelId="{4B5D1DD1-E874-42D6-ACC0-B485197EB321}" type="presParOf" srcId="{1BE129D6-E66D-4C84-A4B9-1736D2CDD639}" destId="{9234624E-A47A-4668-A566-BC841FD99F62}" srcOrd="7" destOrd="0" presId="urn:microsoft.com/office/officeart/2005/8/layout/matrix1"/>
    <dgm:cxn modelId="{B4D2CD85-05D0-40CA-BA40-E1E9472AF13D}" type="presParOf" srcId="{2017CFE0-FC1B-4184-9B07-67C05F9238C8}" destId="{D5451E95-B34F-45AC-9E2C-64AE4028E62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E805FC-6E4D-49CC-AFB1-89F696C4D3A6}" type="doc">
      <dgm:prSet loTypeId="urn:microsoft.com/office/officeart/2005/8/layout/vList3#1" loCatId="list" qsTypeId="urn:microsoft.com/office/officeart/2005/8/quickstyle/simple1" qsCatId="simple" csTypeId="urn:microsoft.com/office/officeart/2005/8/colors/accent0_3" csCatId="mainScheme" phldr="1"/>
      <dgm:spPr/>
    </dgm:pt>
    <dgm:pt modelId="{2FB754E8-4F48-4C04-8323-958CFE8CEC38}">
      <dgm:prSet phldrT="[Text]" custT="1"/>
      <dgm:spPr/>
      <dgm:t>
        <a:bodyPr/>
        <a:lstStyle/>
        <a:p>
          <a:r>
            <a:rPr lang="en-US" sz="1600" dirty="0" smtClean="0"/>
            <a:t>145 ambulatory practices</a:t>
          </a:r>
          <a:endParaRPr lang="en-US" sz="1600" dirty="0"/>
        </a:p>
      </dgm:t>
    </dgm:pt>
    <dgm:pt modelId="{9981B37D-C54F-423E-9314-3FA20E455F9E}" type="parTrans" cxnId="{8ACD29CA-2E9F-43B0-8D4F-E5048A244A22}">
      <dgm:prSet/>
      <dgm:spPr/>
      <dgm:t>
        <a:bodyPr/>
        <a:lstStyle/>
        <a:p>
          <a:endParaRPr lang="en-US"/>
        </a:p>
      </dgm:t>
    </dgm:pt>
    <dgm:pt modelId="{A94C4801-8104-4C24-9A1B-9FBB523E253F}" type="sibTrans" cxnId="{8ACD29CA-2E9F-43B0-8D4F-E5048A244A22}">
      <dgm:prSet/>
      <dgm:spPr/>
      <dgm:t>
        <a:bodyPr/>
        <a:lstStyle/>
        <a:p>
          <a:endParaRPr lang="en-US"/>
        </a:p>
      </dgm:t>
    </dgm:pt>
    <dgm:pt modelId="{494FD9B1-72BA-4FA7-A163-3CABE3B4097A}">
      <dgm:prSet phldrT="[Text]" custT="1"/>
      <dgm:spPr/>
      <dgm:t>
        <a:bodyPr/>
        <a:lstStyle/>
        <a:p>
          <a:r>
            <a:rPr lang="en-US" sz="1600" dirty="0" smtClean="0"/>
            <a:t>22 physical sites</a:t>
          </a:r>
          <a:endParaRPr lang="en-US" sz="1600" dirty="0"/>
        </a:p>
      </dgm:t>
    </dgm:pt>
    <dgm:pt modelId="{AE7A7C72-20BD-4527-91D6-B6BD4DB7AD1B}" type="parTrans" cxnId="{15B21EA6-2FCA-4A03-A55A-C9D9D12731BD}">
      <dgm:prSet/>
      <dgm:spPr/>
      <dgm:t>
        <a:bodyPr/>
        <a:lstStyle/>
        <a:p>
          <a:endParaRPr lang="en-US"/>
        </a:p>
      </dgm:t>
    </dgm:pt>
    <dgm:pt modelId="{0E5CC0A9-6993-4F42-956E-FFA0BA5EB7A7}" type="sibTrans" cxnId="{15B21EA6-2FCA-4A03-A55A-C9D9D12731BD}">
      <dgm:prSet/>
      <dgm:spPr/>
      <dgm:t>
        <a:bodyPr/>
        <a:lstStyle/>
        <a:p>
          <a:endParaRPr lang="en-US"/>
        </a:p>
      </dgm:t>
    </dgm:pt>
    <dgm:pt modelId="{6B78E53B-3147-4D0A-9DFA-36AF24CD58A2}">
      <dgm:prSet phldrT="[Text]" custT="1"/>
      <dgm:spPr/>
      <dgm:t>
        <a:bodyPr/>
        <a:lstStyle/>
        <a:p>
          <a:r>
            <a:rPr lang="en-US" sz="1600" dirty="0" smtClean="0"/>
            <a:t>3+ million annual visits</a:t>
          </a:r>
          <a:endParaRPr lang="en-US" sz="1600" dirty="0"/>
        </a:p>
      </dgm:t>
    </dgm:pt>
    <dgm:pt modelId="{13C800F3-E064-4A6C-A913-9A1861ED7FA8}" type="parTrans" cxnId="{981CB086-55C4-4B44-80F1-B3D464B10B03}">
      <dgm:prSet/>
      <dgm:spPr/>
      <dgm:t>
        <a:bodyPr/>
        <a:lstStyle/>
        <a:p>
          <a:endParaRPr lang="en-US"/>
        </a:p>
      </dgm:t>
    </dgm:pt>
    <dgm:pt modelId="{C0178ACC-95D0-49CF-9236-986FA3BE44D5}" type="sibTrans" cxnId="{981CB086-55C4-4B44-80F1-B3D464B10B03}">
      <dgm:prSet/>
      <dgm:spPr/>
      <dgm:t>
        <a:bodyPr/>
        <a:lstStyle/>
        <a:p>
          <a:endParaRPr lang="en-US"/>
        </a:p>
      </dgm:t>
    </dgm:pt>
    <dgm:pt modelId="{8709FFB3-4357-4005-AD36-0DD64FDE9A37}" type="pres">
      <dgm:prSet presAssocID="{BAE805FC-6E4D-49CC-AFB1-89F696C4D3A6}" presName="linearFlow" presStyleCnt="0">
        <dgm:presLayoutVars>
          <dgm:dir/>
          <dgm:resizeHandles val="exact"/>
        </dgm:presLayoutVars>
      </dgm:prSet>
      <dgm:spPr/>
    </dgm:pt>
    <dgm:pt modelId="{2A8B6CB4-631E-4C8C-BF1C-F8CECF0BB8B9}" type="pres">
      <dgm:prSet presAssocID="{2FB754E8-4F48-4C04-8323-958CFE8CEC38}" presName="composite" presStyleCnt="0"/>
      <dgm:spPr/>
    </dgm:pt>
    <dgm:pt modelId="{78EBFBBF-6D15-454E-9DEB-41012739ED5D}" type="pres">
      <dgm:prSet presAssocID="{2FB754E8-4F48-4C04-8323-958CFE8CEC38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20D9866-75B3-4DB4-A1ED-DEF54746CB1F}" type="pres">
      <dgm:prSet presAssocID="{2FB754E8-4F48-4C04-8323-958CFE8CEC38}" presName="txShp" presStyleLbl="node1" presStyleIdx="0" presStyleCnt="3" custScaleX="128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E15AE-B831-479B-9A20-B19617B8A688}" type="pres">
      <dgm:prSet presAssocID="{A94C4801-8104-4C24-9A1B-9FBB523E253F}" presName="spacing" presStyleCnt="0"/>
      <dgm:spPr/>
    </dgm:pt>
    <dgm:pt modelId="{7E4B4099-3A41-43BA-A14C-3280F3E3F8D6}" type="pres">
      <dgm:prSet presAssocID="{494FD9B1-72BA-4FA7-A163-3CABE3B4097A}" presName="composite" presStyleCnt="0"/>
      <dgm:spPr/>
    </dgm:pt>
    <dgm:pt modelId="{728EFF06-2349-4B96-AE92-9D69253B718F}" type="pres">
      <dgm:prSet presAssocID="{494FD9B1-72BA-4FA7-A163-3CABE3B4097A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A1A9464-392F-4CE6-96DF-7E893F129245}" type="pres">
      <dgm:prSet presAssocID="{494FD9B1-72BA-4FA7-A163-3CABE3B4097A}" presName="txShp" presStyleLbl="node1" presStyleIdx="1" presStyleCnt="3" custScaleX="126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705714-B47F-4CE0-ADA9-B846388ECECB}" type="pres">
      <dgm:prSet presAssocID="{0E5CC0A9-6993-4F42-956E-FFA0BA5EB7A7}" presName="spacing" presStyleCnt="0"/>
      <dgm:spPr/>
    </dgm:pt>
    <dgm:pt modelId="{AFFB7FE9-C3AE-477F-9C9B-ED4EEBFF880E}" type="pres">
      <dgm:prSet presAssocID="{6B78E53B-3147-4D0A-9DFA-36AF24CD58A2}" presName="composite" presStyleCnt="0"/>
      <dgm:spPr/>
    </dgm:pt>
    <dgm:pt modelId="{704961F3-CCF8-4B5E-A3E3-C202F658AC67}" type="pres">
      <dgm:prSet presAssocID="{6B78E53B-3147-4D0A-9DFA-36AF24CD58A2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F5C024C-FDFE-42C6-877B-9E69FE32F830}" type="pres">
      <dgm:prSet presAssocID="{6B78E53B-3147-4D0A-9DFA-36AF24CD58A2}" presName="txShp" presStyleLbl="node1" presStyleIdx="2" presStyleCnt="3" custScaleX="122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F3D027-BC8F-442E-83BB-1DCA0BF47F0C}" type="presOf" srcId="{6B78E53B-3147-4D0A-9DFA-36AF24CD58A2}" destId="{CF5C024C-FDFE-42C6-877B-9E69FE32F830}" srcOrd="0" destOrd="0" presId="urn:microsoft.com/office/officeart/2005/8/layout/vList3#1"/>
    <dgm:cxn modelId="{15B21EA6-2FCA-4A03-A55A-C9D9D12731BD}" srcId="{BAE805FC-6E4D-49CC-AFB1-89F696C4D3A6}" destId="{494FD9B1-72BA-4FA7-A163-3CABE3B4097A}" srcOrd="1" destOrd="0" parTransId="{AE7A7C72-20BD-4527-91D6-B6BD4DB7AD1B}" sibTransId="{0E5CC0A9-6993-4F42-956E-FFA0BA5EB7A7}"/>
    <dgm:cxn modelId="{8ACD29CA-2E9F-43B0-8D4F-E5048A244A22}" srcId="{BAE805FC-6E4D-49CC-AFB1-89F696C4D3A6}" destId="{2FB754E8-4F48-4C04-8323-958CFE8CEC38}" srcOrd="0" destOrd="0" parTransId="{9981B37D-C54F-423E-9314-3FA20E455F9E}" sibTransId="{A94C4801-8104-4C24-9A1B-9FBB523E253F}"/>
    <dgm:cxn modelId="{981CB086-55C4-4B44-80F1-B3D464B10B03}" srcId="{BAE805FC-6E4D-49CC-AFB1-89F696C4D3A6}" destId="{6B78E53B-3147-4D0A-9DFA-36AF24CD58A2}" srcOrd="2" destOrd="0" parTransId="{13C800F3-E064-4A6C-A913-9A1861ED7FA8}" sibTransId="{C0178ACC-95D0-49CF-9236-986FA3BE44D5}"/>
    <dgm:cxn modelId="{F6A990B4-8BF3-4F67-AAC1-2B2F97D65E12}" type="presOf" srcId="{2FB754E8-4F48-4C04-8323-958CFE8CEC38}" destId="{920D9866-75B3-4DB4-A1ED-DEF54746CB1F}" srcOrd="0" destOrd="0" presId="urn:microsoft.com/office/officeart/2005/8/layout/vList3#1"/>
    <dgm:cxn modelId="{380AD764-175B-4A75-AA03-67AF6D1F8C4B}" type="presOf" srcId="{BAE805FC-6E4D-49CC-AFB1-89F696C4D3A6}" destId="{8709FFB3-4357-4005-AD36-0DD64FDE9A37}" srcOrd="0" destOrd="0" presId="urn:microsoft.com/office/officeart/2005/8/layout/vList3#1"/>
    <dgm:cxn modelId="{A7A0E272-6F86-4FDF-AA22-91B7BC3E695B}" type="presOf" srcId="{494FD9B1-72BA-4FA7-A163-3CABE3B4097A}" destId="{3A1A9464-392F-4CE6-96DF-7E893F129245}" srcOrd="0" destOrd="0" presId="urn:microsoft.com/office/officeart/2005/8/layout/vList3#1"/>
    <dgm:cxn modelId="{83E15868-0CF1-46BE-A0CE-59B7EDCB7B6F}" type="presParOf" srcId="{8709FFB3-4357-4005-AD36-0DD64FDE9A37}" destId="{2A8B6CB4-631E-4C8C-BF1C-F8CECF0BB8B9}" srcOrd="0" destOrd="0" presId="urn:microsoft.com/office/officeart/2005/8/layout/vList3#1"/>
    <dgm:cxn modelId="{E50E7789-EEA8-4AC9-BF89-28A0B23D1F78}" type="presParOf" srcId="{2A8B6CB4-631E-4C8C-BF1C-F8CECF0BB8B9}" destId="{78EBFBBF-6D15-454E-9DEB-41012739ED5D}" srcOrd="0" destOrd="0" presId="urn:microsoft.com/office/officeart/2005/8/layout/vList3#1"/>
    <dgm:cxn modelId="{C1F95FE9-62F6-4FA3-896F-4069D3AA5F3F}" type="presParOf" srcId="{2A8B6CB4-631E-4C8C-BF1C-F8CECF0BB8B9}" destId="{920D9866-75B3-4DB4-A1ED-DEF54746CB1F}" srcOrd="1" destOrd="0" presId="urn:microsoft.com/office/officeart/2005/8/layout/vList3#1"/>
    <dgm:cxn modelId="{83774934-DB65-417C-B0B5-E0EB0411E3A0}" type="presParOf" srcId="{8709FFB3-4357-4005-AD36-0DD64FDE9A37}" destId="{8E7E15AE-B831-479B-9A20-B19617B8A688}" srcOrd="1" destOrd="0" presId="urn:microsoft.com/office/officeart/2005/8/layout/vList3#1"/>
    <dgm:cxn modelId="{D865FE0A-77CC-4B9D-B936-EAD41F6E1E22}" type="presParOf" srcId="{8709FFB3-4357-4005-AD36-0DD64FDE9A37}" destId="{7E4B4099-3A41-43BA-A14C-3280F3E3F8D6}" srcOrd="2" destOrd="0" presId="urn:microsoft.com/office/officeart/2005/8/layout/vList3#1"/>
    <dgm:cxn modelId="{6D31EB01-F248-46F9-A54D-83E8D1E8722F}" type="presParOf" srcId="{7E4B4099-3A41-43BA-A14C-3280F3E3F8D6}" destId="{728EFF06-2349-4B96-AE92-9D69253B718F}" srcOrd="0" destOrd="0" presId="urn:microsoft.com/office/officeart/2005/8/layout/vList3#1"/>
    <dgm:cxn modelId="{BBB57653-D9BF-4DAE-B7F7-2E6B141A6F1A}" type="presParOf" srcId="{7E4B4099-3A41-43BA-A14C-3280F3E3F8D6}" destId="{3A1A9464-392F-4CE6-96DF-7E893F129245}" srcOrd="1" destOrd="0" presId="urn:microsoft.com/office/officeart/2005/8/layout/vList3#1"/>
    <dgm:cxn modelId="{57A2B306-CE61-47E9-98ED-7ECA06D6A6EB}" type="presParOf" srcId="{8709FFB3-4357-4005-AD36-0DD64FDE9A37}" destId="{DA705714-B47F-4CE0-ADA9-B846388ECECB}" srcOrd="3" destOrd="0" presId="urn:microsoft.com/office/officeart/2005/8/layout/vList3#1"/>
    <dgm:cxn modelId="{74072366-C68D-4D52-8F31-1BE68A5E6C31}" type="presParOf" srcId="{8709FFB3-4357-4005-AD36-0DD64FDE9A37}" destId="{AFFB7FE9-C3AE-477F-9C9B-ED4EEBFF880E}" srcOrd="4" destOrd="0" presId="urn:microsoft.com/office/officeart/2005/8/layout/vList3#1"/>
    <dgm:cxn modelId="{C3DCEAFA-0954-4E20-BBB8-87D431B137F5}" type="presParOf" srcId="{AFFB7FE9-C3AE-477F-9C9B-ED4EEBFF880E}" destId="{704961F3-CCF8-4B5E-A3E3-C202F658AC67}" srcOrd="0" destOrd="0" presId="urn:microsoft.com/office/officeart/2005/8/layout/vList3#1"/>
    <dgm:cxn modelId="{2D584497-A8D6-4B39-A32B-FFF04A8CD5DE}" type="presParOf" srcId="{AFFB7FE9-C3AE-477F-9C9B-ED4EEBFF880E}" destId="{CF5C024C-FDFE-42C6-877B-9E69FE32F83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7B13F-D3CB-4671-9C67-4A0E2C38BF98}">
      <dsp:nvSpPr>
        <dsp:cNvPr id="0" name=""/>
        <dsp:cNvSpPr/>
      </dsp:nvSpPr>
      <dsp:spPr>
        <a:xfrm>
          <a:off x="0" y="32044"/>
          <a:ext cx="4550581" cy="1715287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 Rounded MT Bold" pitchFamily="34" charset="0"/>
            </a:rPr>
            <a:t>Non-profit alliance of six leading independent medical groups in Eastern and Central Massachusetts and home health agency and hospice</a:t>
          </a:r>
          <a:endParaRPr lang="en-US" sz="1800" kern="1200" dirty="0">
            <a:latin typeface="Arial Rounded MT Bold" pitchFamily="34" charset="0"/>
          </a:endParaRPr>
        </a:p>
      </dsp:txBody>
      <dsp:txXfrm>
        <a:off x="83733" y="115777"/>
        <a:ext cx="4383115" cy="1547821"/>
      </dsp:txXfrm>
    </dsp:sp>
    <dsp:sp modelId="{C5811D06-217E-4E1D-AAFB-3687B0DE952F}">
      <dsp:nvSpPr>
        <dsp:cNvPr id="0" name=""/>
        <dsp:cNvSpPr/>
      </dsp:nvSpPr>
      <dsp:spPr>
        <a:xfrm>
          <a:off x="0" y="1747332"/>
          <a:ext cx="4550581" cy="1602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481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Granite Medical Group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Dedham Medical Associates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Harvard Vanguard Medical Associates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Reliant Medical Group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Southboro Medical Group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South Shore Medical Center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VNA Care Network &amp; Hospice, including VNA Boston</a:t>
          </a:r>
          <a:endParaRPr lang="en-US" sz="1400" kern="1200" dirty="0"/>
        </a:p>
      </dsp:txBody>
      <dsp:txXfrm>
        <a:off x="0" y="1747332"/>
        <a:ext cx="4550581" cy="1602180"/>
      </dsp:txXfrm>
    </dsp:sp>
    <dsp:sp modelId="{B94BA4BA-5039-42F2-AF2C-A46523F5588A}">
      <dsp:nvSpPr>
        <dsp:cNvPr id="0" name=""/>
        <dsp:cNvSpPr/>
      </dsp:nvSpPr>
      <dsp:spPr>
        <a:xfrm>
          <a:off x="0" y="3349512"/>
          <a:ext cx="4550581" cy="160319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kern="1200" dirty="0" smtClean="0">
              <a:latin typeface="Arial Rounded MT Bold" pitchFamily="34" charset="0"/>
            </a:rPr>
            <a:t>Providing care for ~ 1,000,000 adult and pediatric patients with 1100 physicians, 2100 other healthcare professionals across 35 specialties</a:t>
          </a:r>
        </a:p>
        <a:p>
          <a:pPr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78261" y="3427773"/>
        <a:ext cx="4394059" cy="1446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8C9FF-EA48-44B8-A974-66F7C539DC39}">
      <dsp:nvSpPr>
        <dsp:cNvPr id="0" name=""/>
        <dsp:cNvSpPr/>
      </dsp:nvSpPr>
      <dsp:spPr>
        <a:xfrm rot="16200000">
          <a:off x="69845" y="-69845"/>
          <a:ext cx="1467026" cy="1606718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Safety Reporting</a:t>
          </a:r>
          <a:endParaRPr lang="en-US" sz="1600" kern="1200" dirty="0"/>
        </a:p>
      </dsp:txBody>
      <dsp:txXfrm rot="5400000">
        <a:off x="-1" y="1"/>
        <a:ext cx="1606718" cy="1100270"/>
      </dsp:txXfrm>
    </dsp:sp>
    <dsp:sp modelId="{DC2B408A-9C73-4FC4-9483-C2F3BFB019D5}">
      <dsp:nvSpPr>
        <dsp:cNvPr id="0" name=""/>
        <dsp:cNvSpPr/>
      </dsp:nvSpPr>
      <dsp:spPr>
        <a:xfrm>
          <a:off x="1606718" y="0"/>
          <a:ext cx="1606718" cy="1467026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Patient Safety Nets</a:t>
          </a:r>
          <a:endParaRPr lang="en-US" sz="1600" kern="1200" dirty="0"/>
        </a:p>
      </dsp:txBody>
      <dsp:txXfrm>
        <a:off x="1606718" y="0"/>
        <a:ext cx="1606718" cy="1100270"/>
      </dsp:txXfrm>
    </dsp:sp>
    <dsp:sp modelId="{6240DA59-526C-409C-9256-FD9A266F0567}">
      <dsp:nvSpPr>
        <dsp:cNvPr id="0" name=""/>
        <dsp:cNvSpPr/>
      </dsp:nvSpPr>
      <dsp:spPr>
        <a:xfrm rot="10800000">
          <a:off x="0" y="1467026"/>
          <a:ext cx="1606718" cy="1467026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Culture / Patient Safety</a:t>
          </a:r>
          <a:endParaRPr lang="en-US" sz="1600" kern="1200" dirty="0"/>
        </a:p>
      </dsp:txBody>
      <dsp:txXfrm rot="10800000">
        <a:off x="0" y="1833783"/>
        <a:ext cx="1606718" cy="1100270"/>
      </dsp:txXfrm>
    </dsp:sp>
    <dsp:sp modelId="{C1D97A79-2F21-4D1B-818E-40355B85CE7E}">
      <dsp:nvSpPr>
        <dsp:cNvPr id="0" name=""/>
        <dsp:cNvSpPr/>
      </dsp:nvSpPr>
      <dsp:spPr>
        <a:xfrm rot="5400000">
          <a:off x="1676563" y="1397181"/>
          <a:ext cx="1467026" cy="1606718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Medication Safety</a:t>
          </a:r>
          <a:endParaRPr lang="en-US" sz="1600" kern="1200" dirty="0"/>
        </a:p>
      </dsp:txBody>
      <dsp:txXfrm rot="-5400000">
        <a:off x="1606717" y="1833783"/>
        <a:ext cx="1606718" cy="1100270"/>
      </dsp:txXfrm>
    </dsp:sp>
    <dsp:sp modelId="{D5451E95-B34F-45AC-9E2C-64AE4028E62E}">
      <dsp:nvSpPr>
        <dsp:cNvPr id="0" name=""/>
        <dsp:cNvSpPr/>
      </dsp:nvSpPr>
      <dsp:spPr>
        <a:xfrm>
          <a:off x="906417" y="930381"/>
          <a:ext cx="1400601" cy="1073291"/>
        </a:xfrm>
        <a:prstGeom prst="roundRect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BWH Ambulatory Safety Team</a:t>
          </a:r>
          <a:endParaRPr lang="en-US" sz="1800" kern="1200" dirty="0"/>
        </a:p>
      </dsp:txBody>
      <dsp:txXfrm>
        <a:off x="958811" y="982775"/>
        <a:ext cx="1295813" cy="9685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D9866-75B3-4DB4-A1ED-DEF54746CB1F}">
      <dsp:nvSpPr>
        <dsp:cNvPr id="0" name=""/>
        <dsp:cNvSpPr/>
      </dsp:nvSpPr>
      <dsp:spPr>
        <a:xfrm rot="10800000">
          <a:off x="319409" y="1179"/>
          <a:ext cx="3693035" cy="7234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02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145 ambulatory practices</a:t>
          </a:r>
          <a:endParaRPr lang="en-US" sz="1600" kern="1200" dirty="0"/>
        </a:p>
      </dsp:txBody>
      <dsp:txXfrm rot="10800000">
        <a:off x="500274" y="1179"/>
        <a:ext cx="3512170" cy="723459"/>
      </dsp:txXfrm>
    </dsp:sp>
    <dsp:sp modelId="{78EBFBBF-6D15-454E-9DEB-41012739ED5D}">
      <dsp:nvSpPr>
        <dsp:cNvPr id="0" name=""/>
        <dsp:cNvSpPr/>
      </dsp:nvSpPr>
      <dsp:spPr>
        <a:xfrm>
          <a:off x="363855" y="1179"/>
          <a:ext cx="723459" cy="72345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A9464-392F-4CE6-96DF-7E893F129245}">
      <dsp:nvSpPr>
        <dsp:cNvPr id="0" name=""/>
        <dsp:cNvSpPr/>
      </dsp:nvSpPr>
      <dsp:spPr>
        <a:xfrm rot="10800000">
          <a:off x="347121" y="940597"/>
          <a:ext cx="3637611" cy="7234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02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22 physical sites</a:t>
          </a:r>
          <a:endParaRPr lang="en-US" sz="1600" kern="1200" dirty="0"/>
        </a:p>
      </dsp:txBody>
      <dsp:txXfrm rot="10800000">
        <a:off x="527986" y="940597"/>
        <a:ext cx="3456746" cy="723459"/>
      </dsp:txXfrm>
    </dsp:sp>
    <dsp:sp modelId="{728EFF06-2349-4B96-AE92-9D69253B718F}">
      <dsp:nvSpPr>
        <dsp:cNvPr id="0" name=""/>
        <dsp:cNvSpPr/>
      </dsp:nvSpPr>
      <dsp:spPr>
        <a:xfrm>
          <a:off x="363855" y="940597"/>
          <a:ext cx="723459" cy="72345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C024C-FDFE-42C6-877B-9E69FE32F830}">
      <dsp:nvSpPr>
        <dsp:cNvPr id="0" name=""/>
        <dsp:cNvSpPr/>
      </dsp:nvSpPr>
      <dsp:spPr>
        <a:xfrm rot="10800000">
          <a:off x="421869" y="1880015"/>
          <a:ext cx="3526791" cy="7234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02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3+ million annual visits</a:t>
          </a:r>
          <a:endParaRPr lang="en-US" sz="1600" kern="1200" dirty="0"/>
        </a:p>
      </dsp:txBody>
      <dsp:txXfrm rot="10800000">
        <a:off x="602734" y="1880015"/>
        <a:ext cx="3345926" cy="723459"/>
      </dsp:txXfrm>
    </dsp:sp>
    <dsp:sp modelId="{704961F3-CCF8-4B5E-A3E3-C202F658AC67}">
      <dsp:nvSpPr>
        <dsp:cNvPr id="0" name=""/>
        <dsp:cNvSpPr/>
      </dsp:nvSpPr>
      <dsp:spPr>
        <a:xfrm>
          <a:off x="383193" y="1880015"/>
          <a:ext cx="723459" cy="72345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0.16251</cdr:x>
      <cdr:y>0.37838</cdr:y>
    </cdr:from>
    <cdr:to>
      <cdr:x>0.18026</cdr:x>
      <cdr:y>0.49607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310128" y="1751578"/>
          <a:ext cx="143084" cy="54481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0.15723</cdr:x>
      <cdr:y>0.33332</cdr:y>
    </cdr:from>
    <cdr:to>
      <cdr:x>0.27821</cdr:x>
      <cdr:y>0.4422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67580" y="1542984"/>
          <a:ext cx="975342" cy="504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/>
            <a:t>SERS System  Go-Live 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E37F40BF-A403-41AD-BCEC-DA80D7E85154}" type="datetimeFigureOut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669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A78800DD-0C20-4A4C-B05A-DF4B6DFB11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47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7BCA8E1E-7FCB-4EB9-8D41-2B09B05FB69B}" type="datetimeFigureOut">
              <a:rPr lang="en-US" smtClean="0"/>
              <a:pPr/>
              <a:t>3/30/2016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28" tIns="46514" rIns="93028" bIns="465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3028" tIns="46514" rIns="93028" bIns="465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9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7CC2493C-E1AA-4E2E-97EE-7AC529ACD7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08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0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818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solidFill>
            <a:srgbClr val="DBFBFD"/>
          </a:solidFill>
          <a:ln/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sz="1400" dirty="0" smtClean="0">
              <a:latin typeface="+mn-lt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042961-A50E-4AA6-95A3-38DDE96DE472}" type="slidenum">
              <a:rPr lang="en-US" smtClean="0">
                <a:latin typeface="Arial" pitchFamily="34" charset="0"/>
              </a:rPr>
              <a:pPr/>
              <a:t>3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299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392266" y="4371978"/>
            <a:ext cx="6174589" cy="460456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58C5F8-A2C7-4988-918C-016ED28ED35F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4966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777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EF1C2E-BAA9-4C9E-9E42-2DEDD76B3BA3}" type="slidenum">
              <a:rPr lang="en-US" altLang="en-US">
                <a:latin typeface="Calibri" panose="020F0502020204030204" pitchFamily="34" charset="0"/>
              </a:rPr>
              <a:pPr/>
              <a:t>6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442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326312-C134-40E6-816E-BAF312A48AF0}" type="slidenum">
              <a:rPr lang="en-US" altLang="en-US">
                <a:latin typeface="Calibri" panose="020F0502020204030204" pitchFamily="34" charset="0"/>
              </a:rPr>
              <a:pPr/>
              <a:t>7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05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39F643-CF67-4D0C-A8B6-FD81B868DE1A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9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1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4213" indent="-286236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4943" indent="-22898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2920" indent="-22898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60898" indent="-22898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8875" indent="-2289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6852" indent="-2289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4829" indent="-2289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92807" indent="-22898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657C3E-F929-4DF4-96A9-01CA697C3A06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09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06D60C-9328-4A01-80C5-A9D07672068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81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65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21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77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0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5FD1F5-F7AF-430C-B5F8-B9DA780AEE8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942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2493C-E1AA-4E2E-97EE-7AC529ACD7C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304800" y="257770"/>
            <a:ext cx="8581430" cy="6295430"/>
          </a:xfrm>
          <a:prstGeom prst="rect">
            <a:avLst/>
          </a:prstGeom>
          <a:solidFill>
            <a:schemeClr val="tx2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838200" y="2438400"/>
            <a:ext cx="7315200" cy="1588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838200" y="4419600"/>
            <a:ext cx="7315200" cy="1588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2636912"/>
            <a:ext cx="7236804" cy="864095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7236804" cy="72008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+mj-lt"/>
              </a:defRPr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899604" y="4545124"/>
            <a:ext cx="7200788" cy="720725"/>
          </a:xfrm>
        </p:spPr>
        <p:txBody>
          <a:bodyPr/>
          <a:lstStyle>
            <a:lvl1pPr>
              <a:buNone/>
              <a:defRPr sz="1800" i="1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subtitle 2 styles</a:t>
            </a:r>
          </a:p>
        </p:txBody>
      </p:sp>
      <p:pic>
        <p:nvPicPr>
          <p:cNvPr id="10" name="Picture 9" descr="CRICO_TAGLINE_KO_RGB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885" y="780107"/>
            <a:ext cx="2880000" cy="457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304800" y="257770"/>
            <a:ext cx="8581430" cy="6295430"/>
          </a:xfrm>
          <a:prstGeom prst="rect">
            <a:avLst/>
          </a:prstGeom>
          <a:solidFill>
            <a:schemeClr val="tx2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  <p:pic>
        <p:nvPicPr>
          <p:cNvPr id="16" name="Picture 15" descr="CRICO_STRATEGIES_KO_RGB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886" y="777386"/>
            <a:ext cx="3082247" cy="457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838200" y="24384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838200" y="44196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2636912"/>
            <a:ext cx="7236804" cy="864095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7236804" cy="72008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+mj-lt"/>
              </a:defRPr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899604" y="4545124"/>
            <a:ext cx="7200788" cy="720725"/>
          </a:xfrm>
        </p:spPr>
        <p:txBody>
          <a:bodyPr/>
          <a:lstStyle>
            <a:lvl1pPr>
              <a:buNone/>
              <a:defRPr sz="1800" i="1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subtitle 2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1"/>
          <p:cNvSpPr>
            <a:spLocks/>
          </p:cNvSpPr>
          <p:nvPr/>
        </p:nvSpPr>
        <p:spPr bwMode="auto">
          <a:xfrm>
            <a:off x="304800" y="257770"/>
            <a:ext cx="8581430" cy="6295430"/>
          </a:xfrm>
          <a:prstGeom prst="rect">
            <a:avLst/>
          </a:prstGeom>
          <a:solidFill>
            <a:schemeClr val="accent3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998" y="762000"/>
            <a:ext cx="3064934" cy="49106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 bwMode="auto">
          <a:xfrm>
            <a:off x="838200" y="24384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838200" y="4419600"/>
            <a:ext cx="7315200" cy="1588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63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2636912"/>
            <a:ext cx="7236804" cy="864095"/>
          </a:xfrm>
        </p:spPr>
        <p:txBody>
          <a:bodyPr/>
          <a:lstStyle>
            <a:lvl1pPr>
              <a:defRPr sz="4000">
                <a:solidFill>
                  <a:srgbClr val="5D35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573016"/>
            <a:ext cx="7236804" cy="720080"/>
          </a:xfrm>
        </p:spPr>
        <p:txBody>
          <a:bodyPr/>
          <a:lstStyle>
            <a:lvl1pPr marL="0" indent="0" algn="l">
              <a:buNone/>
              <a:defRPr>
                <a:solidFill>
                  <a:srgbClr val="5D3526"/>
                </a:solidFill>
                <a:latin typeface="+mj-lt"/>
              </a:defRPr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899604" y="4545124"/>
            <a:ext cx="7200788" cy="720725"/>
          </a:xfrm>
        </p:spPr>
        <p:txBody>
          <a:bodyPr/>
          <a:lstStyle>
            <a:lvl1pPr>
              <a:buNone/>
              <a:defRPr sz="1800" i="1" baseline="0">
                <a:solidFill>
                  <a:srgbClr val="5D352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subtitle 2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accent6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80" y="2036824"/>
            <a:ext cx="7448140" cy="1361777"/>
          </a:xfrm>
        </p:spPr>
        <p:txBody>
          <a:bodyPr anchor="b" anchorCtr="0"/>
          <a:lstStyle>
            <a:lvl1pPr algn="l">
              <a:defRPr sz="3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280" y="3404976"/>
            <a:ext cx="7448140" cy="1500188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rgbClr val="FFFFFF"/>
                </a:solidFill>
                <a:latin typeface="+mj-lt"/>
              </a:defRPr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ond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/>
          </p:cNvSpPr>
          <p:nvPr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accent4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119028"/>
            <a:ext cx="7452828" cy="634008"/>
          </a:xfrm>
        </p:spPr>
        <p:txBody>
          <a:bodyPr anchor="ctr" anchorCtr="0"/>
          <a:lstStyle>
            <a:lvl1pPr>
              <a:defRPr i="1">
                <a:solidFill>
                  <a:srgbClr val="5D35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1952836"/>
            <a:ext cx="7344816" cy="4104456"/>
          </a:xfrm>
        </p:spPr>
        <p:txBody>
          <a:bodyPr/>
          <a:lstStyle>
            <a:lvl1pPr marL="174625" indent="-174625">
              <a:defRPr sz="2000">
                <a:solidFill>
                  <a:schemeClr val="tx1"/>
                </a:solidFill>
                <a:latin typeface="+mn-lt"/>
              </a:defRPr>
            </a:lvl1pPr>
            <a:lvl2pPr marL="341313" indent="-174625">
              <a:defRPr sz="2000">
                <a:solidFill>
                  <a:schemeClr val="tx1"/>
                </a:solidFill>
                <a:latin typeface="+mn-lt"/>
              </a:defRPr>
            </a:lvl2pPr>
            <a:lvl3pPr marL="515938" indent="-174625">
              <a:defRPr sz="2000">
                <a:solidFill>
                  <a:schemeClr val="tx1"/>
                </a:solidFill>
                <a:latin typeface="+mn-lt"/>
              </a:defRPr>
            </a:lvl3pPr>
            <a:lvl4pPr marL="688975" indent="-174625">
              <a:defRPr sz="2000">
                <a:solidFill>
                  <a:schemeClr val="tx1"/>
                </a:solidFill>
                <a:latin typeface="+mn-lt"/>
              </a:defRPr>
            </a:lvl4pPr>
            <a:lvl5pPr marL="855663" indent="-174625"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84684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1952836"/>
            <a:ext cx="7344816" cy="4104456"/>
          </a:xfrm>
        </p:spPr>
        <p:txBody>
          <a:bodyPr/>
          <a:lstStyle>
            <a:lvl1pPr marL="341313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1pPr>
            <a:lvl2pPr marL="688975" indent="-34766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2pPr>
            <a:lvl3pPr marL="1030288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-342900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4pPr>
            <a:lvl5pPr marL="1712913" indent="-341313">
              <a:buFont typeface="+mj-lt"/>
              <a:buAutoNum type="arabicPeriod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84684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65474"/>
            <a:ext cx="3474720" cy="401981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2020" y="1965474"/>
            <a:ext cx="3492388" cy="401981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84684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1" y="1956169"/>
            <a:ext cx="3474720" cy="365760"/>
          </a:xfrm>
          <a:solidFill>
            <a:schemeClr val="accent6"/>
          </a:solidFill>
        </p:spPr>
        <p:txBody>
          <a:bodyPr lIns="91440" anchor="ctr" anchorCtr="0"/>
          <a:lstStyle>
            <a:lvl1pPr marL="0" indent="0">
              <a:buNone/>
              <a:defRPr sz="1200" b="1" cap="all" spc="20" baseline="0">
                <a:solidFill>
                  <a:srgbClr val="FFFFFF"/>
                </a:solidFill>
                <a:latin typeface="+mn-lt"/>
              </a:defRPr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1" y="2321929"/>
            <a:ext cx="3474720" cy="362735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9688" y="1956169"/>
            <a:ext cx="3474720" cy="365760"/>
          </a:xfrm>
          <a:solidFill>
            <a:schemeClr val="accent6"/>
          </a:solidFill>
        </p:spPr>
        <p:txBody>
          <a:bodyPr lIns="91440" anchor="ctr" anchorCtr="0"/>
          <a:lstStyle>
            <a:lvl1pPr marL="0" indent="0">
              <a:buNone/>
              <a:defRPr sz="1200" b="1" cap="all" spc="20" baseline="0">
                <a:solidFill>
                  <a:srgbClr val="FFFFFF"/>
                </a:solidFill>
                <a:latin typeface="+mn-lt"/>
              </a:defRPr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9688" y="2321929"/>
            <a:ext cx="3474720" cy="362735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84684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165304"/>
            <a:ext cx="7345363" cy="250825"/>
          </a:xfrm>
        </p:spPr>
        <p:txBody>
          <a:bodyPr anchor="b" anchorCtr="0"/>
          <a:lstStyle>
            <a:lvl1pPr>
              <a:buNone/>
              <a:defRPr sz="1000"/>
            </a:lvl1pPr>
          </a:lstStyle>
          <a:p>
            <a:pPr lvl="0"/>
            <a:r>
              <a:rPr lang="en-US" dirty="0" smtClean="0"/>
              <a:t>Click to edit Master footnote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412776"/>
            <a:ext cx="7344816" cy="396044"/>
          </a:xfrm>
        </p:spPr>
        <p:txBody>
          <a:bodyPr/>
          <a:lstStyle>
            <a:lvl1pPr>
              <a:buNone/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subhead styles</a:t>
            </a:r>
          </a:p>
        </p:txBody>
      </p:sp>
      <p:sp>
        <p:nvSpPr>
          <p:cNvPr id="5" name="Tit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70450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1F5E80-2669-4D61-92F9-5138730D15A0}" type="datetimeFigureOut">
              <a:rPr lang="en-US" smtClean="0"/>
              <a:t>3/30/2016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1086BC-738F-4089-A202-FE298991C8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82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574890" y="1548581"/>
            <a:ext cx="3119848" cy="372350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27038" y="1437967"/>
            <a:ext cx="4549775" cy="394524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7"/>
          <p:cNvSpPr>
            <a:spLocks noGrp="1"/>
          </p:cNvSpPr>
          <p:nvPr>
            <p:ph sz="quarter" idx="19"/>
          </p:nvPr>
        </p:nvSpPr>
        <p:spPr>
          <a:xfrm>
            <a:off x="449263" y="5842888"/>
            <a:ext cx="8237537" cy="298450"/>
          </a:xfrm>
        </p:spPr>
        <p:txBody>
          <a:bodyPr anchor="b">
            <a:noAutofit/>
          </a:bodyPr>
          <a:lstStyle>
            <a:lvl1pPr>
              <a:defRPr sz="9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4166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579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DRAFT - 10.4.10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5795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060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7"/>
          <p:cNvSpPr>
            <a:spLocks noGrp="1"/>
          </p:cNvSpPr>
          <p:nvPr>
            <p:ph sz="quarter" idx="19"/>
          </p:nvPr>
        </p:nvSpPr>
        <p:spPr>
          <a:xfrm>
            <a:off x="449263" y="5842888"/>
            <a:ext cx="8237537" cy="298450"/>
          </a:xfrm>
        </p:spPr>
        <p:txBody>
          <a:bodyPr anchor="b">
            <a:noAutofit/>
          </a:bodyPr>
          <a:lstStyle>
            <a:lvl1pPr>
              <a:defRPr sz="9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444500" y="1454150"/>
            <a:ext cx="8277225" cy="40211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092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/>
          </p:cNvSpPr>
          <p:nvPr/>
        </p:nvSpPr>
        <p:spPr bwMode="auto">
          <a:xfrm>
            <a:off x="276820" y="276820"/>
            <a:ext cx="8581430" cy="6295430"/>
          </a:xfrm>
          <a:prstGeom prst="rect">
            <a:avLst/>
          </a:prstGeom>
          <a:solidFill>
            <a:schemeClr val="bg1"/>
          </a:solidFill>
          <a:ln w="139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endParaRPr lang="en-US" sz="3000" dirty="0" smtClean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9592" y="1952836"/>
            <a:ext cx="7358063" cy="35026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text styles</a:t>
            </a:r>
          </a:p>
          <a:p>
            <a:pPr lvl="1"/>
            <a:r>
              <a:rPr lang="en-US" smtClean="0">
                <a:sym typeface="Georgia" charset="0"/>
              </a:rPr>
              <a:t>Second level</a:t>
            </a:r>
          </a:p>
          <a:p>
            <a:pPr lvl="2"/>
            <a:r>
              <a:rPr lang="en-US" smtClean="0">
                <a:sym typeface="Georgia" charset="0"/>
              </a:rPr>
              <a:t>Third level</a:t>
            </a:r>
          </a:p>
          <a:p>
            <a:pPr lvl="3"/>
            <a:r>
              <a:rPr lang="en-US" smtClean="0">
                <a:sym typeface="Georgia" charset="0"/>
              </a:rPr>
              <a:t>Fourth level</a:t>
            </a:r>
          </a:p>
          <a:p>
            <a:pPr lvl="4"/>
            <a:r>
              <a:rPr lang="en-US" smtClean="0">
                <a:sym typeface="Georgia" charset="0"/>
              </a:rPr>
              <a:t>Fifth level</a:t>
            </a:r>
            <a:endParaRPr lang="en-US" dirty="0" smtClean="0">
              <a:sym typeface="Gill Sans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584684"/>
            <a:ext cx="7358063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eorgia" charset="0"/>
              </a:rPr>
              <a:t>Click to edit Master title style</a:t>
            </a:r>
            <a:endParaRPr lang="en-US" dirty="0" smtClean="0">
              <a:sym typeface="Georgia" charset="0"/>
            </a:endParaRPr>
          </a:p>
        </p:txBody>
      </p:sp>
      <p:sp>
        <p:nvSpPr>
          <p:cNvPr id="4101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262310" y="6616898"/>
            <a:ext cx="179710" cy="169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fld id="{D85408EA-FB5D-4FB4-AFA4-A3C0ACB1B27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40966" y="347170"/>
            <a:ext cx="572616" cy="17859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7" r:id="rId13"/>
    <p:sldLayoutId id="2147483690" r:id="rId14"/>
    <p:sldLayoutId id="2147483691" r:id="rId15"/>
    <p:sldLayoutId id="2147483692" r:id="rId16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D53C23"/>
          </a:solidFill>
          <a:latin typeface="+mj-lt"/>
          <a:ea typeface="+mj-ea"/>
          <a:cs typeface="+mj-cs"/>
          <a:sym typeface="Georgi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5pPr>
      <a:lvl6pPr marL="321457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6pPr>
      <a:lvl7pPr marL="642915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7pPr>
      <a:lvl8pPr marL="964372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8pPr>
      <a:lvl9pPr marL="1285829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D53C23"/>
          </a:solidFill>
          <a:latin typeface="Georgia" charset="0"/>
          <a:ea typeface="ヒラギノ明朝 ProN W3" charset="0"/>
          <a:cs typeface="ヒラギノ明朝 ProN W3" charset="0"/>
          <a:sym typeface="Georgia" charset="0"/>
        </a:defRPr>
      </a:lvl9pPr>
    </p:titleStyle>
    <p:bodyStyle>
      <a:lvl1pPr marL="174625" indent="-174625" algn="l" rtl="0" eaLnBrk="1" fontAlgn="base" hangingPunct="1">
        <a:spcBef>
          <a:spcPts val="60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eorgia" charset="0"/>
        </a:defRPr>
      </a:lvl1pPr>
      <a:lvl2pPr marL="341313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marL="515938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marL="688975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marL="855663" indent="-174625" algn="l" rtl="0" eaLnBrk="1" fontAlgn="base" hangingPunct="1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png"/><Relationship Id="rId10" Type="http://schemas.microsoft.com/office/2007/relationships/diagramDrawing" Target="../diagrams/drawing1.xml"/><Relationship Id="rId4" Type="http://schemas.openxmlformats.org/officeDocument/2006/relationships/image" Target="../media/image16.png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fiumara@partners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sdesai@partners.or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bszeidler@rmf.Harvar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3588" y="2863666"/>
            <a:ext cx="7236804" cy="864095"/>
          </a:xfrm>
        </p:spPr>
        <p:txBody>
          <a:bodyPr/>
          <a:lstStyle/>
          <a:p>
            <a:r>
              <a:rPr lang="en-US" dirty="0" smtClean="0"/>
              <a:t> AMBULATORY PATIENT SAFETY: Building Bridges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588" y="3562953"/>
            <a:ext cx="7236804" cy="72008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April 11, 2016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99604" y="4427048"/>
            <a:ext cx="7200788" cy="720725"/>
          </a:xfrm>
        </p:spPr>
        <p:txBody>
          <a:bodyPr/>
          <a:lstStyle/>
          <a:p>
            <a:r>
              <a:rPr lang="en-US" dirty="0" smtClean="0"/>
              <a:t> CRICO- </a:t>
            </a:r>
            <a:r>
              <a:rPr lang="en-US" altLang="en-US" dirty="0" smtClean="0"/>
              <a:t>Barbara </a:t>
            </a:r>
            <a:r>
              <a:rPr lang="en-US" altLang="en-US" dirty="0"/>
              <a:t>Szeidler, RN, BS, LNC, </a:t>
            </a:r>
            <a:r>
              <a:rPr lang="en-US" altLang="en-US" dirty="0" smtClean="0"/>
              <a:t>CPHQ</a:t>
            </a:r>
          </a:p>
          <a:p>
            <a:r>
              <a:rPr lang="en-US" altLang="en-US" dirty="0"/>
              <a:t>Cambridge Health Alliance- Lorraine Murphy, MS, RN</a:t>
            </a:r>
            <a:endParaRPr lang="en-US" dirty="0"/>
          </a:p>
          <a:p>
            <a:r>
              <a:rPr lang="en-US" altLang="en-US" dirty="0" smtClean="0"/>
              <a:t>Atrius Health - Beverly </a:t>
            </a:r>
            <a:r>
              <a:rPr lang="en-US" altLang="en-US" dirty="0"/>
              <a:t>Loudin, MD, MPH, FACOG</a:t>
            </a:r>
          </a:p>
          <a:p>
            <a:r>
              <a:rPr lang="en-US" altLang="en-US" dirty="0" smtClean="0"/>
              <a:t>Brigham and Women’s Hospital –Karen Fiumara, PharmD, BCPS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04280" y="906524"/>
            <a:ext cx="7448140" cy="1361777"/>
          </a:xfrm>
        </p:spPr>
        <p:txBody>
          <a:bodyPr/>
          <a:lstStyle/>
          <a:p>
            <a:r>
              <a:rPr lang="en-US" dirty="0" smtClean="0"/>
              <a:t>CRICO/Risk Management Foundation of the Harvard Medical Institutes, Inc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62980" y="5500476"/>
            <a:ext cx="7448140" cy="976524"/>
          </a:xfrm>
        </p:spPr>
        <p:txBody>
          <a:bodyPr/>
          <a:lstStyle/>
          <a:p>
            <a:r>
              <a:rPr lang="en-US" dirty="0" smtClean="0"/>
              <a:t>Barbara Szeidler, RN, BS, LNC, CPHQ</a:t>
            </a:r>
          </a:p>
          <a:p>
            <a:r>
              <a:rPr lang="en-US" dirty="0" smtClean="0"/>
              <a:t>	bszeidler@rmf.Harvard.edu</a:t>
            </a:r>
            <a:endParaRPr lang="en-US" dirty="0"/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616521"/>
              </p:ext>
            </p:extLst>
          </p:nvPr>
        </p:nvGraphicFramePr>
        <p:xfrm>
          <a:off x="4641050" y="1906376"/>
          <a:ext cx="3878891" cy="359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16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5"/>
          <p:cNvSpPr>
            <a:spLocks/>
          </p:cNvSpPr>
          <p:nvPr/>
        </p:nvSpPr>
        <p:spPr bwMode="auto">
          <a:xfrm>
            <a:off x="287338" y="1978025"/>
            <a:ext cx="8569325" cy="4608513"/>
          </a:xfrm>
          <a:custGeom>
            <a:avLst/>
            <a:gdLst>
              <a:gd name="T0" fmla="*/ 8673874 w 8513863"/>
              <a:gd name="T1" fmla="*/ 47440 h 4911648"/>
              <a:gd name="T2" fmla="*/ 8680267 w 8513863"/>
              <a:gd name="T3" fmla="*/ 4030329 h 4911648"/>
              <a:gd name="T4" fmla="*/ 0 w 8513863"/>
              <a:gd name="T5" fmla="*/ 4057678 h 4911648"/>
              <a:gd name="T6" fmla="*/ 1181 w 8513863"/>
              <a:gd name="T7" fmla="*/ 471425 h 4911648"/>
              <a:gd name="T8" fmla="*/ 909899 w 8513863"/>
              <a:gd name="T9" fmla="*/ 208495 h 4911648"/>
              <a:gd name="T10" fmla="*/ 2045781 w 8513863"/>
              <a:gd name="T11" fmla="*/ 620646 h 4911648"/>
              <a:gd name="T12" fmla="*/ 3124977 w 8513863"/>
              <a:gd name="T13" fmla="*/ 214538 h 4911648"/>
              <a:gd name="T14" fmla="*/ 4221330 w 8513863"/>
              <a:gd name="T15" fmla="*/ 571095 h 4911648"/>
              <a:gd name="T16" fmla="*/ 5071564 w 8513863"/>
              <a:gd name="T17" fmla="*/ 160149 h 4911648"/>
              <a:gd name="T18" fmla="*/ 6070960 w 8513863"/>
              <a:gd name="T19" fmla="*/ 450228 h 4911648"/>
              <a:gd name="T20" fmla="*/ 7137479 w 8513863"/>
              <a:gd name="T21" fmla="*/ 9065 h 4911648"/>
              <a:gd name="T22" fmla="*/ 8017548 w 8513863"/>
              <a:gd name="T23" fmla="*/ 395839 h 4911648"/>
              <a:gd name="T24" fmla="*/ 8666401 w 8513863"/>
              <a:gd name="T25" fmla="*/ 63456 h 49116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13863"/>
              <a:gd name="T40" fmla="*/ 0 h 4911648"/>
              <a:gd name="T41" fmla="*/ 8513863 w 8513863"/>
              <a:gd name="T42" fmla="*/ 4911648 h 49116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13863" h="4911648">
                <a:moveTo>
                  <a:pt x="8507584" y="57425"/>
                </a:moveTo>
                <a:lnTo>
                  <a:pt x="8513863" y="4878546"/>
                </a:lnTo>
                <a:lnTo>
                  <a:pt x="0" y="4911648"/>
                </a:lnTo>
                <a:lnTo>
                  <a:pt x="1158" y="570640"/>
                </a:lnTo>
                <a:cubicBezTo>
                  <a:pt x="149901" y="193792"/>
                  <a:pt x="558221" y="222270"/>
                  <a:pt x="892455" y="252374"/>
                </a:cubicBezTo>
                <a:cubicBezTo>
                  <a:pt x="1226689" y="282478"/>
                  <a:pt x="1644458" y="750047"/>
                  <a:pt x="2006560" y="751266"/>
                </a:cubicBezTo>
                <a:cubicBezTo>
                  <a:pt x="2368662" y="752485"/>
                  <a:pt x="2709429" y="269687"/>
                  <a:pt x="3065069" y="259690"/>
                </a:cubicBezTo>
                <a:cubicBezTo>
                  <a:pt x="3420709" y="249693"/>
                  <a:pt x="3822192" y="702259"/>
                  <a:pt x="4140403" y="691286"/>
                </a:cubicBezTo>
                <a:cubicBezTo>
                  <a:pt x="4458614" y="680313"/>
                  <a:pt x="4671974" y="218237"/>
                  <a:pt x="4974336" y="193853"/>
                </a:cubicBezTo>
                <a:cubicBezTo>
                  <a:pt x="5276698" y="169469"/>
                  <a:pt x="5616855" y="575462"/>
                  <a:pt x="5954573" y="544982"/>
                </a:cubicBezTo>
                <a:cubicBezTo>
                  <a:pt x="6292291" y="514502"/>
                  <a:pt x="6682436" y="21946"/>
                  <a:pt x="7000647" y="10973"/>
                </a:cubicBezTo>
                <a:cubicBezTo>
                  <a:pt x="7318858" y="0"/>
                  <a:pt x="7613904" y="468173"/>
                  <a:pt x="7863840" y="479146"/>
                </a:cubicBezTo>
                <a:cubicBezTo>
                  <a:pt x="8113776" y="490119"/>
                  <a:pt x="8307019" y="283464"/>
                  <a:pt x="8500263" y="76810"/>
                </a:cubicBezTo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16200000"/>
          </a:gradFill>
          <a:ln w="28575" cap="flat" cmpd="sng" algn="ctr">
            <a:noFill/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893763" y="688064"/>
            <a:ext cx="5380288" cy="1086416"/>
          </a:xfrm>
        </p:spPr>
        <p:txBody>
          <a:bodyPr anchor="t"/>
          <a:lstStyle/>
          <a:p>
            <a:pPr eaLnBrk="1" hangingPunct="1"/>
            <a:r>
              <a:rPr lang="en-US" sz="3000" dirty="0" smtClean="0"/>
              <a:t>Malpractice Claims are the </a:t>
            </a:r>
            <a:br>
              <a:rPr lang="en-US" sz="3000" dirty="0" smtClean="0"/>
            </a:br>
            <a:r>
              <a:rPr lang="en-US" sz="3000" dirty="0" smtClean="0"/>
              <a:t>Tip of the Iceberg</a:t>
            </a:r>
            <a:endParaRPr lang="en-US" altLang="ja-JP" sz="3000" dirty="0" smtClean="0">
              <a:ea typeface="ＭＳ Ｐゴシック" charset="-128"/>
            </a:endParaRPr>
          </a:p>
        </p:txBody>
      </p:sp>
      <p:sp>
        <p:nvSpPr>
          <p:cNvPr id="3" name="Isosceles Triangle 2"/>
          <p:cNvSpPr/>
          <p:nvPr/>
        </p:nvSpPr>
        <p:spPr bwMode="auto">
          <a:xfrm>
            <a:off x="2009775" y="1838325"/>
            <a:ext cx="5116513" cy="4395788"/>
          </a:xfrm>
          <a:prstGeom prst="triangl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58000"/>
                </a:schemeClr>
              </a:gs>
            </a:gsLst>
            <a:lin ang="16200000" scaled="1"/>
            <a:tileRect/>
          </a:gradFill>
          <a:ln w="2857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Arial" charset="0"/>
            </a:endParaRP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3741738" y="2352675"/>
            <a:ext cx="2514600" cy="3355975"/>
            <a:chOff x="3741209" y="2352675"/>
            <a:chExt cx="2514600" cy="3355975"/>
          </a:xfrm>
        </p:grpSpPr>
        <p:sp>
          <p:nvSpPr>
            <p:cNvPr id="14353" name="Line 29"/>
            <p:cNvSpPr>
              <a:spLocks noChangeShapeType="1"/>
            </p:cNvSpPr>
            <p:nvPr/>
          </p:nvSpPr>
          <p:spPr bwMode="auto">
            <a:xfrm flipH="1">
              <a:off x="3741209" y="2352675"/>
              <a:ext cx="609600" cy="120332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4" name="Line 30"/>
            <p:cNvSpPr>
              <a:spLocks noChangeShapeType="1"/>
            </p:cNvSpPr>
            <p:nvPr/>
          </p:nvSpPr>
          <p:spPr bwMode="auto">
            <a:xfrm flipH="1">
              <a:off x="3817409" y="2352675"/>
              <a:ext cx="609600" cy="19050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5" name="Line 31"/>
            <p:cNvSpPr>
              <a:spLocks noChangeShapeType="1"/>
            </p:cNvSpPr>
            <p:nvPr/>
          </p:nvSpPr>
          <p:spPr bwMode="auto">
            <a:xfrm flipH="1">
              <a:off x="3741209" y="2352675"/>
              <a:ext cx="762000" cy="326072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6" name="Line 32"/>
            <p:cNvSpPr>
              <a:spLocks noChangeShapeType="1"/>
            </p:cNvSpPr>
            <p:nvPr/>
          </p:nvSpPr>
          <p:spPr bwMode="auto">
            <a:xfrm>
              <a:off x="4655609" y="2352675"/>
              <a:ext cx="276225" cy="154622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7" name="Line 33"/>
            <p:cNvSpPr>
              <a:spLocks noChangeShapeType="1"/>
            </p:cNvSpPr>
            <p:nvPr/>
          </p:nvSpPr>
          <p:spPr bwMode="auto">
            <a:xfrm>
              <a:off x="4731809" y="2352675"/>
              <a:ext cx="1057275" cy="335597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8" name="Line 31"/>
            <p:cNvSpPr>
              <a:spLocks noChangeShapeType="1"/>
            </p:cNvSpPr>
            <p:nvPr/>
          </p:nvSpPr>
          <p:spPr bwMode="auto">
            <a:xfrm flipH="1">
              <a:off x="4580467" y="2352675"/>
              <a:ext cx="0" cy="22860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359" name="Line 33"/>
            <p:cNvSpPr>
              <a:spLocks noChangeShapeType="1"/>
            </p:cNvSpPr>
            <p:nvPr/>
          </p:nvSpPr>
          <p:spPr bwMode="auto">
            <a:xfrm>
              <a:off x="4808009" y="2352675"/>
              <a:ext cx="1447800" cy="280352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oval" w="sm" len="sm"/>
              <a:tailEnd type="oval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4342" name="Freeform 6"/>
          <p:cNvSpPr>
            <a:spLocks/>
          </p:cNvSpPr>
          <p:nvPr/>
        </p:nvSpPr>
        <p:spPr bwMode="auto">
          <a:xfrm>
            <a:off x="279400" y="2103438"/>
            <a:ext cx="8577263" cy="538162"/>
          </a:xfrm>
          <a:custGeom>
            <a:avLst/>
            <a:gdLst>
              <a:gd name="T0" fmla="*/ 0 w 8513747"/>
              <a:gd name="T1" fmla="*/ 138164 h 860755"/>
              <a:gd name="T2" fmla="*/ 6537428 w 8513747"/>
              <a:gd name="T3" fmla="*/ 61105 h 860755"/>
              <a:gd name="T4" fmla="*/ 14585611 w 8513747"/>
              <a:gd name="T5" fmla="*/ 208111 h 860755"/>
              <a:gd name="T6" fmla="*/ 22472869 w 8513747"/>
              <a:gd name="T7" fmla="*/ 62876 h 860755"/>
              <a:gd name="T8" fmla="*/ 30360138 w 8513747"/>
              <a:gd name="T9" fmla="*/ 167375 h 860755"/>
              <a:gd name="T10" fmla="*/ 36476784 w 8513747"/>
              <a:gd name="T11" fmla="*/ 46935 h 860755"/>
              <a:gd name="T12" fmla="*/ 43666408 w 8513747"/>
              <a:gd name="T13" fmla="*/ 131952 h 860755"/>
              <a:gd name="T14" fmla="*/ 51339064 w 8513747"/>
              <a:gd name="T15" fmla="*/ 2658 h 860755"/>
              <a:gd name="T16" fmla="*/ 57670428 w 8513747"/>
              <a:gd name="T17" fmla="*/ 116011 h 860755"/>
              <a:gd name="T18" fmla="*/ 62445629 w 8513747"/>
              <a:gd name="T19" fmla="*/ 18599 h 86075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13747"/>
              <a:gd name="T31" fmla="*/ 0 h 860755"/>
              <a:gd name="T32" fmla="*/ 8513747 w 8513747"/>
              <a:gd name="T33" fmla="*/ 860755 h 86075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13747" h="860755">
                <a:moveTo>
                  <a:pt x="0" y="570640"/>
                </a:moveTo>
                <a:cubicBezTo>
                  <a:pt x="148743" y="193792"/>
                  <a:pt x="559868" y="204225"/>
                  <a:pt x="891297" y="252374"/>
                </a:cubicBezTo>
                <a:cubicBezTo>
                  <a:pt x="1222726" y="300523"/>
                  <a:pt x="1626475" y="858317"/>
                  <a:pt x="1988577" y="859536"/>
                </a:cubicBezTo>
                <a:cubicBezTo>
                  <a:pt x="2350679" y="860755"/>
                  <a:pt x="2705466" y="287732"/>
                  <a:pt x="3063911" y="259690"/>
                </a:cubicBezTo>
                <a:cubicBezTo>
                  <a:pt x="3422356" y="231648"/>
                  <a:pt x="3821034" y="702259"/>
                  <a:pt x="4139245" y="691286"/>
                </a:cubicBezTo>
                <a:cubicBezTo>
                  <a:pt x="4457456" y="680313"/>
                  <a:pt x="4670816" y="218237"/>
                  <a:pt x="4973178" y="193853"/>
                </a:cubicBezTo>
                <a:cubicBezTo>
                  <a:pt x="5275540" y="169469"/>
                  <a:pt x="5615697" y="575462"/>
                  <a:pt x="5953415" y="544982"/>
                </a:cubicBezTo>
                <a:cubicBezTo>
                  <a:pt x="6291133" y="514502"/>
                  <a:pt x="6681278" y="21946"/>
                  <a:pt x="6999489" y="10973"/>
                </a:cubicBezTo>
                <a:cubicBezTo>
                  <a:pt x="7317700" y="0"/>
                  <a:pt x="7610306" y="468173"/>
                  <a:pt x="7862682" y="479146"/>
                </a:cubicBezTo>
                <a:cubicBezTo>
                  <a:pt x="8115058" y="490119"/>
                  <a:pt x="8320503" y="283464"/>
                  <a:pt x="8513747" y="76810"/>
                </a:cubicBez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679" name="Text Box 25"/>
          <p:cNvSpPr txBox="1">
            <a:spLocks noChangeArrowheads="1"/>
          </p:cNvSpPr>
          <p:nvPr/>
        </p:nvSpPr>
        <p:spPr bwMode="auto">
          <a:xfrm>
            <a:off x="534988" y="5657850"/>
            <a:ext cx="3724275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Lack of accurate documentation</a:t>
            </a:r>
          </a:p>
        </p:txBody>
      </p:sp>
      <p:sp>
        <p:nvSpPr>
          <p:cNvPr id="28687" name="Text Box 25"/>
          <p:cNvSpPr txBox="1">
            <a:spLocks noChangeArrowheads="1"/>
          </p:cNvSpPr>
          <p:nvPr/>
        </p:nvSpPr>
        <p:spPr bwMode="auto">
          <a:xfrm>
            <a:off x="804863" y="3606800"/>
            <a:ext cx="3597275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Lack of adequate assessment</a:t>
            </a:r>
          </a:p>
        </p:txBody>
      </p:sp>
      <p:sp>
        <p:nvSpPr>
          <p:cNvPr id="28688" name="Text Box 25"/>
          <p:cNvSpPr txBox="1">
            <a:spLocks noChangeArrowheads="1"/>
          </p:cNvSpPr>
          <p:nvPr/>
        </p:nvSpPr>
        <p:spPr bwMode="auto">
          <a:xfrm>
            <a:off x="4503738" y="3902075"/>
            <a:ext cx="3683000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Failure to reconcile test results</a:t>
            </a:r>
          </a:p>
        </p:txBody>
      </p:sp>
      <p:sp>
        <p:nvSpPr>
          <p:cNvPr id="28689" name="Text Box 25"/>
          <p:cNvSpPr txBox="1">
            <a:spLocks noChangeArrowheads="1"/>
          </p:cNvSpPr>
          <p:nvPr/>
        </p:nvSpPr>
        <p:spPr bwMode="auto">
          <a:xfrm>
            <a:off x="457200" y="4973638"/>
            <a:ext cx="4352925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Failure/delay ordering diagnostic test </a:t>
            </a:r>
          </a:p>
        </p:txBody>
      </p:sp>
      <p:sp>
        <p:nvSpPr>
          <p:cNvPr id="28690" name="Text Box 25"/>
          <p:cNvSpPr txBox="1">
            <a:spLocks noChangeArrowheads="1"/>
          </p:cNvSpPr>
          <p:nvPr/>
        </p:nvSpPr>
        <p:spPr bwMode="auto">
          <a:xfrm>
            <a:off x="5207000" y="5148263"/>
            <a:ext cx="3006725" cy="369887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Failure to follow protocol</a:t>
            </a:r>
          </a:p>
        </p:txBody>
      </p:sp>
      <p:sp>
        <p:nvSpPr>
          <p:cNvPr id="28684" name="Text Box 25"/>
          <p:cNvSpPr txBox="1">
            <a:spLocks noChangeArrowheads="1"/>
          </p:cNvSpPr>
          <p:nvPr/>
        </p:nvSpPr>
        <p:spPr bwMode="auto">
          <a:xfrm>
            <a:off x="5072063" y="3278188"/>
            <a:ext cx="3309937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Inadequate communication</a:t>
            </a:r>
          </a:p>
        </p:txBody>
      </p:sp>
      <p:sp>
        <p:nvSpPr>
          <p:cNvPr id="28685" name="Text Box 25"/>
          <p:cNvSpPr txBox="1">
            <a:spLocks noChangeArrowheads="1"/>
          </p:cNvSpPr>
          <p:nvPr/>
        </p:nvSpPr>
        <p:spPr bwMode="auto">
          <a:xfrm>
            <a:off x="1430338" y="2922588"/>
            <a:ext cx="3519487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Lack of updated family history</a:t>
            </a: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846138" y="4289425"/>
            <a:ext cx="3149600" cy="369888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Narrow diagnostic focus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4259263" y="4525963"/>
            <a:ext cx="3800475" cy="368300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Failure to follow up with patient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4284663" y="5772150"/>
            <a:ext cx="4216400" cy="369888"/>
          </a:xfrm>
          <a:prstGeom prst="rect">
            <a:avLst/>
          </a:prstGeom>
          <a:solidFill>
            <a:srgbClr val="22505F">
              <a:alpha val="50196"/>
            </a:srgbClr>
          </a:solidFill>
          <a:ln w="2857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ja-JP" altLang="en-US" sz="1800" b="1">
                <a:solidFill>
                  <a:schemeClr val="accent3"/>
                </a:solidFill>
                <a:latin typeface="+mn-lt"/>
                <a:cs typeface="Arial" charset="0"/>
              </a:rPr>
              <a:t> </a:t>
            </a:r>
            <a:r>
              <a:rPr lang="en-US" altLang="ja-JP" sz="1800" b="1" dirty="0">
                <a:solidFill>
                  <a:schemeClr val="accent3"/>
                </a:solidFill>
                <a:latin typeface="+mn-lt"/>
                <a:cs typeface="Arial" charset="0"/>
              </a:rPr>
              <a:t>Failure to close the loop on referrals</a:t>
            </a:r>
          </a:p>
        </p:txBody>
      </p:sp>
    </p:spTree>
    <p:extLst>
      <p:ext uri="{BB962C8B-B14F-4D97-AF65-F5344CB8AC3E}">
        <p14:creationId xmlns:p14="http://schemas.microsoft.com/office/powerpoint/2010/main" val="158124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79277" y="-1399"/>
            <a:ext cx="7358063" cy="1523494"/>
          </a:xfrm>
        </p:spPr>
        <p:txBody>
          <a:bodyPr/>
          <a:lstStyle/>
          <a:p>
            <a:r>
              <a:rPr lang="en-US" dirty="0" smtClean="0"/>
              <a:t>Six Key Elements of an Ambulatory Patient Safety and Risk Management Program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190875" y="1524000"/>
            <a:ext cx="2743200" cy="27432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Hazard Surveillance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190875" y="3615512"/>
            <a:ext cx="2743200" cy="27432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Communication &amp; Spread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61950" y="3615512"/>
            <a:ext cx="2743200" cy="27432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PI Initiatives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190875" y="1786712"/>
            <a:ext cx="2743200" cy="182880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>
                <a:solidFill>
                  <a:schemeClr val="tx2"/>
                </a:solidFill>
                <a:latin typeface="+mn-lt"/>
              </a:rPr>
              <a:t>Identification of hazards in the outpatient setting:</a:t>
            </a:r>
            <a:r>
              <a:rPr lang="en-US" sz="1200" b="1" i="1" dirty="0">
                <a:latin typeface="+mn-lt"/>
              </a:rPr>
              <a:t> </a:t>
            </a:r>
            <a:endParaRPr lang="en-US" sz="1200" b="1" i="1" dirty="0" smtClean="0">
              <a:latin typeface="+mn-lt"/>
            </a:endParaRP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latin typeface="+mn-lt"/>
            </a:endParaRPr>
          </a:p>
          <a:p>
            <a:pPr marL="112713" indent="-112713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Adverse events, near misses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Complaints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Ambulatory Walkrounds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Weekly Paper Rounds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Ambulatory M&amp;Ms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Patient </a:t>
            </a: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reporting/feedback </a:t>
            </a:r>
            <a:endParaRPr lang="en-US" sz="12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190875" y="3859024"/>
            <a:ext cx="2743200" cy="2197865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>
                <a:solidFill>
                  <a:schemeClr val="tx2"/>
                </a:solidFill>
                <a:latin typeface="+mn-lt"/>
              </a:rPr>
              <a:t>Feedback to outpatient physicians and staff</a:t>
            </a:r>
            <a:r>
              <a:rPr lang="en-US" sz="1200" b="1" dirty="0" smtClean="0">
                <a:solidFill>
                  <a:schemeClr val="tx2"/>
                </a:solidFill>
                <a:latin typeface="+mn-lt"/>
              </a:rPr>
              <a:t>:</a:t>
            </a: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chemeClr val="tx2"/>
              </a:solidFill>
              <a:latin typeface="+mn-lt"/>
            </a:endParaRPr>
          </a:p>
          <a:p>
            <a:pPr marL="112713" indent="-112713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Ambulatory Newsletters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Rewards Programs 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Ambulatory data harm reports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Dashboards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</a:rPr>
              <a:t>Advisory Boards</a:t>
            </a:r>
            <a:endParaRPr lang="en-US" sz="12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61950" y="3859025"/>
            <a:ext cx="2743200" cy="2197864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>
                <a:solidFill>
                  <a:schemeClr val="tx2"/>
                </a:solidFill>
                <a:latin typeface="+mn-lt"/>
              </a:rPr>
              <a:t>Problem areas in outpatient </a:t>
            </a:r>
            <a:r>
              <a:rPr lang="en-US" sz="1200" b="1" dirty="0" smtClean="0">
                <a:solidFill>
                  <a:schemeClr val="tx2"/>
                </a:solidFill>
                <a:latin typeface="+mn-lt"/>
              </a:rPr>
              <a:t>setting: </a:t>
            </a: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chemeClr val="tx2"/>
              </a:solidFill>
              <a:latin typeface="+mn-lt"/>
            </a:endParaRP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Electronic Medical Records</a:t>
            </a:r>
          </a:p>
          <a:p>
            <a:pPr marL="223838" lvl="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Workflow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Design</a:t>
            </a:r>
          </a:p>
          <a:p>
            <a:pPr marL="223838" lvl="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Test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Result &amp; Referral Mgmt</a:t>
            </a:r>
          </a:p>
          <a:p>
            <a:pPr marL="223838" lvl="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Clinical Decision Support</a:t>
            </a:r>
          </a:p>
          <a:p>
            <a:pPr marL="223838" lvl="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Physician Informaticist</a:t>
            </a:r>
          </a:p>
          <a:p>
            <a:pPr marL="112713" lvl="2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Medication Safety</a:t>
            </a:r>
          </a:p>
          <a:p>
            <a:pPr marL="112713" lvl="2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Communication/Transparency</a:t>
            </a:r>
            <a:endParaRPr lang="en-US" sz="1200" b="1" dirty="0">
              <a:solidFill>
                <a:srgbClr val="000000"/>
              </a:solidFill>
              <a:latin typeface="+mn-lt"/>
            </a:endParaRPr>
          </a:p>
          <a:p>
            <a:pPr marL="112713" lvl="2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Efficiency Projects 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352425" y="1524000"/>
            <a:ext cx="2743200" cy="27432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Needs Assessment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52425" y="1790700"/>
            <a:ext cx="2743200" cy="182880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 smtClean="0">
                <a:solidFill>
                  <a:schemeClr val="accent1"/>
                </a:solidFill>
                <a:latin typeface="+mn-lt"/>
              </a:rPr>
              <a:t>Assessing risk </a:t>
            </a:r>
            <a:r>
              <a:rPr lang="en-US" sz="1200" b="1" dirty="0">
                <a:solidFill>
                  <a:schemeClr val="accent1"/>
                </a:solidFill>
                <a:latin typeface="+mn-lt"/>
              </a:rPr>
              <a:t>in the outpatient setting</a:t>
            </a:r>
            <a:r>
              <a:rPr lang="en-US" sz="1200" b="1" dirty="0" smtClean="0">
                <a:solidFill>
                  <a:schemeClr val="accent1"/>
                </a:solidFill>
                <a:latin typeface="+mn-lt"/>
              </a:rPr>
              <a:t>:</a:t>
            </a: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112713" indent="-112713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 Ambulatory claims activity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 Office Practice Evaluations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 Ambulatory focus groups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 Ambulatory Risk 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Assessments</a:t>
            </a:r>
            <a:endParaRPr lang="en-US" sz="1200" b="1" dirty="0">
              <a:solidFill>
                <a:srgbClr val="000000"/>
              </a:solidFill>
              <a:latin typeface="+mn-lt"/>
            </a:endParaRP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 Self-assessment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surveys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6019800" y="1524000"/>
            <a:ext cx="2743200" cy="274320"/>
          </a:xfrm>
          <a:prstGeom prst="rect">
            <a:avLst/>
          </a:prstGeom>
          <a:solidFill>
            <a:srgbClr val="7030A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Education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6019800" y="1790700"/>
            <a:ext cx="2743200" cy="182880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What, when, how, and why to </a:t>
            </a:r>
            <a:r>
              <a:rPr lang="en-US" sz="1200" b="1" dirty="0" smtClean="0">
                <a:solidFill>
                  <a:schemeClr val="accent1"/>
                </a:solidFill>
                <a:latin typeface="+mn-lt"/>
              </a:rPr>
              <a:t>report:</a:t>
            </a:r>
            <a:r>
              <a:rPr lang="en-US" sz="1200" b="1" i="1" dirty="0" smtClean="0">
                <a:solidFill>
                  <a:schemeClr val="accent1"/>
                </a:solidFill>
                <a:latin typeface="+mn-lt"/>
              </a:rPr>
              <a:t> </a:t>
            </a: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112713" indent="-112713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Training for MDs, office staff</a:t>
            </a:r>
          </a:p>
          <a:p>
            <a:pPr marL="223838" lvl="1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Risk Management basics </a:t>
            </a:r>
            <a:endParaRPr lang="en-US" sz="1200" b="1" dirty="0" smtClean="0">
              <a:solidFill>
                <a:srgbClr val="000000"/>
              </a:solidFill>
              <a:latin typeface="+mn-lt"/>
            </a:endParaRPr>
          </a:p>
          <a:p>
            <a:pPr marL="223838" lvl="1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</a:rPr>
              <a:t>Understanding of safety focused concepts</a:t>
            </a:r>
            <a:endParaRPr lang="en-US" sz="1200" b="1" dirty="0">
              <a:solidFill>
                <a:srgbClr val="000000"/>
              </a:solidFill>
            </a:endParaRPr>
          </a:p>
          <a:p>
            <a:pPr marL="223838" lvl="1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Identification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of hazards</a:t>
            </a:r>
          </a:p>
          <a:p>
            <a:pPr marL="223838" lvl="1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Reporting process 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6019800" y="3615512"/>
            <a:ext cx="2743200" cy="274320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400" b="1" cap="all" spc="30" dirty="0">
                <a:solidFill>
                  <a:srgbClr val="FFFFFF"/>
                </a:solidFill>
                <a:latin typeface="Gill Sans"/>
              </a:rPr>
              <a:t>Culture of Safety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6019800" y="3859025"/>
            <a:ext cx="2743200" cy="2197865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1200" b="1" dirty="0">
                <a:solidFill>
                  <a:schemeClr val="accent6"/>
                </a:solidFill>
                <a:latin typeface="+mn-lt"/>
              </a:rPr>
              <a:t>Clinicians, staff and leadership </a:t>
            </a:r>
            <a:r>
              <a:rPr lang="en-US" sz="1200" b="1" dirty="0" smtClean="0">
                <a:solidFill>
                  <a:schemeClr val="accent6"/>
                </a:solidFill>
                <a:latin typeface="+mn-lt"/>
              </a:rPr>
              <a:t>committed to:</a:t>
            </a:r>
          </a:p>
          <a:p>
            <a:pPr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112713" indent="-112713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Safety and high quality care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Proactive improvement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Fair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and just event review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Collaborative approach to problem solving 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Focus 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on effective systems to drive improvements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</a:rPr>
              <a:t>Integration of initiatives into existing workflow</a:t>
            </a: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solidFill>
                <a:srgbClr val="000000"/>
              </a:solidFill>
              <a:latin typeface="+mn-lt"/>
            </a:endParaRP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latin typeface="+mn-lt"/>
            </a:endParaRPr>
          </a:p>
          <a:p>
            <a:pPr marL="112713" indent="-112713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8004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92968" y="1965474"/>
            <a:ext cx="7351439" cy="4019810"/>
          </a:xfrm>
        </p:spPr>
        <p:txBody>
          <a:bodyPr/>
          <a:lstStyle/>
          <a:p>
            <a:endParaRPr lang="en-US" altLang="en-US" sz="2800" dirty="0" smtClean="0"/>
          </a:p>
          <a:p>
            <a:pPr marL="0" indent="0">
              <a:buNone/>
            </a:pPr>
            <a:r>
              <a:rPr lang="en-US" altLang="en-US" sz="2400" dirty="0" smtClean="0"/>
              <a:t>Lorraine </a:t>
            </a:r>
            <a:r>
              <a:rPr lang="en-US" altLang="en-US" sz="2400" dirty="0"/>
              <a:t>Murphy, MS, </a:t>
            </a:r>
            <a:r>
              <a:rPr lang="en-US" altLang="en-US" sz="2400" dirty="0" smtClean="0"/>
              <a:t>RN</a:t>
            </a:r>
          </a:p>
          <a:p>
            <a:pPr marL="0" indent="0">
              <a:buNone/>
            </a:pPr>
            <a:r>
              <a:rPr lang="en-US" altLang="en-US" sz="2400" dirty="0" smtClean="0"/>
              <a:t>Ambulatory Risk and Patient Safety Manager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000" dirty="0" smtClean="0">
                <a:solidFill>
                  <a:schemeClr val="accent1"/>
                </a:solidFill>
              </a:rPr>
              <a:t>lemurphy@challaince.org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endParaRPr lang="en-US" alt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08EA-FB5D-4FB4-AFA4-A3C0ACB1B27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99592" y="843070"/>
            <a:ext cx="7358063" cy="564574"/>
          </a:xfrm>
        </p:spPr>
        <p:txBody>
          <a:bodyPr/>
          <a:lstStyle/>
          <a:p>
            <a:r>
              <a:rPr lang="en-US" dirty="0" smtClean="0"/>
              <a:t>Cambridge Health Alliance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24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:\DEPT\MKTG\PHOTO LIBRARY\AoH video pix\Ortho\Sam-Tony-check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88" y="5033963"/>
            <a:ext cx="1320800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238" y="800100"/>
            <a:ext cx="7772400" cy="538163"/>
          </a:xfrm>
        </p:spPr>
        <p:txBody>
          <a:bodyPr/>
          <a:lstStyle/>
          <a:p>
            <a:r>
              <a:rPr lang="en-US" altLang="en-US" dirty="0" smtClean="0">
                <a:latin typeface="Segoe UI Semibold" panose="020B0702040204020203" pitchFamily="34" charset="0"/>
                <a:ea typeface="Segoe Semibold"/>
                <a:cs typeface="Segoe Semibold"/>
              </a:rPr>
              <a:t>Cambridge Health Alliance</a:t>
            </a:r>
          </a:p>
        </p:txBody>
      </p:sp>
      <p:pic>
        <p:nvPicPr>
          <p:cNvPr id="19460" name="Picture 2" descr="H:\DEPT\MKTG\PHOTO LIBRARY\AoH video pix\AoH_PrimaryCare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2679700"/>
            <a:ext cx="22352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0" descr="CHA PPT Masthea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279174"/>
            <a:ext cx="71580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H:\DEPT\MKTG\PHOTO LIBRARY\AoH video pix\Womens Health\8-Franco+Patien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900" y="1825625"/>
            <a:ext cx="27432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Rectangle 11"/>
          <p:cNvSpPr>
            <a:spLocks noChangeArrowheads="1"/>
          </p:cNvSpPr>
          <p:nvPr/>
        </p:nvSpPr>
        <p:spPr bwMode="auto">
          <a:xfrm>
            <a:off x="249238" y="1590539"/>
            <a:ext cx="5664200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+mn-lt"/>
                <a:cs typeface="+mn-cs"/>
              </a:rPr>
              <a:t>Safety-net healthcare system</a:t>
            </a: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+mn-lt"/>
                <a:cs typeface="+mn-cs"/>
              </a:rPr>
              <a:t>Harvard Medical School teaching </a:t>
            </a:r>
            <a:br>
              <a:rPr lang="en-US" sz="2200" dirty="0">
                <a:latin typeface="+mn-lt"/>
                <a:cs typeface="+mn-cs"/>
              </a:rPr>
            </a:br>
            <a:r>
              <a:rPr lang="en-US" sz="2200" dirty="0">
                <a:latin typeface="+mn-lt"/>
                <a:cs typeface="+mn-cs"/>
              </a:rPr>
              <a:t>hospital</a:t>
            </a:r>
          </a:p>
          <a:p>
            <a:pPr marL="228600" indent="-2286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+mn-lt"/>
                <a:cs typeface="+mn-cs"/>
              </a:rPr>
              <a:t>Three hospital campuses </a:t>
            </a:r>
          </a:p>
          <a:p>
            <a:pPr marL="228600" indent="-228600" fontAlgn="auto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+mn-lt"/>
                <a:cs typeface="+mn-cs"/>
              </a:rPr>
              <a:t>Community-based primary care with 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>
                <a:latin typeface="+mn-lt"/>
                <a:cs typeface="+mn-cs"/>
              </a:rPr>
              <a:t>  integrated behavioral health</a:t>
            </a:r>
          </a:p>
          <a:p>
            <a:pPr marL="685800" lvl="1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Char char="–"/>
              <a:defRPr/>
            </a:pPr>
            <a:r>
              <a:rPr lang="en-US" sz="2000" dirty="0">
                <a:latin typeface="+mn-lt"/>
                <a:cs typeface="+mn-cs"/>
              </a:rPr>
              <a:t>Approximately 700,000 ambulatory </a:t>
            </a:r>
          </a:p>
          <a:p>
            <a:pPr marL="685800" lvl="1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   care visits FY14</a:t>
            </a:r>
          </a:p>
          <a:p>
            <a:pPr marL="685800" lvl="1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Char char="–"/>
              <a:defRPr/>
            </a:pPr>
            <a:r>
              <a:rPr lang="en-US" sz="2000" dirty="0">
                <a:latin typeface="+mn-lt"/>
                <a:cs typeface="+mn-cs"/>
              </a:rPr>
              <a:t>At hospital campus clinics, 9 neighborhood health centers, 4 school-based health centers</a:t>
            </a:r>
          </a:p>
          <a:p>
            <a:pPr marL="685800" lvl="1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Char char="–"/>
              <a:defRPr/>
            </a:pPr>
            <a:r>
              <a:rPr lang="en-US" sz="2000" dirty="0">
                <a:latin typeface="+mn-lt"/>
                <a:cs typeface="+mn-cs"/>
              </a:rPr>
              <a:t>Integrated residency programs with Harvard and Tufts Medical Schools</a:t>
            </a: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en-US" sz="2400" dirty="0">
              <a:latin typeface="+mn-lt"/>
              <a:cs typeface="+mn-cs"/>
            </a:endParaRPr>
          </a:p>
        </p:txBody>
      </p:sp>
      <p:pic>
        <p:nvPicPr>
          <p:cNvPr id="19464" name="Picture 7" descr="H:\DEPT\MKTG\PHOTO LIBRARY\AoH video pix\Seniors\Brusch-patien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300038"/>
            <a:ext cx="2065338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2066925"/>
            <a:ext cx="19431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5" descr="H:\DEPT\MKTG\PHOTO LIBRARY\AoH video pix\Pedi_Kids\Meyer-boy4-sm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4032250"/>
            <a:ext cx="266223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45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6250" y="410029"/>
            <a:ext cx="8126413" cy="1030288"/>
          </a:xfrm>
        </p:spPr>
        <p:txBody>
          <a:bodyPr/>
          <a:lstStyle/>
          <a:p>
            <a:pPr algn="ctr"/>
            <a:r>
              <a:rPr lang="en-US" altLang="en-US" dirty="0" smtClean="0">
                <a:latin typeface="Segoe UI Semibold" panose="020B0702040204020203" pitchFamily="34" charset="0"/>
                <a:ea typeface="Segoe Semibold"/>
                <a:cs typeface="Segoe Semibold"/>
              </a:rPr>
              <a:t>Almost HALF Our Patients Have a PRIMARY LANGUAGE OTHER THAN ENGLISH</a:t>
            </a:r>
          </a:p>
        </p:txBody>
      </p:sp>
      <p:graphicFrame>
        <p:nvGraphicFramePr>
          <p:cNvPr id="1026" name="Object 16"/>
          <p:cNvGraphicFramePr>
            <a:graphicFrameLocks noGrp="1" noChangeAspect="1"/>
          </p:cNvGraphicFramePr>
          <p:nvPr>
            <p:ph type="subTitle" idx="1"/>
            <p:extLst>
              <p:ext uri="{D42A27DB-BD31-4B8C-83A1-F6EECF244321}">
                <p14:modId xmlns:p14="http://schemas.microsoft.com/office/powerpoint/2010/main" val="3596070718"/>
              </p:ext>
            </p:extLst>
          </p:nvPr>
        </p:nvGraphicFramePr>
        <p:xfrm>
          <a:off x="1001712" y="1557882"/>
          <a:ext cx="7075487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4" imgW="11792085" imgH="7620090" progId="Excel.Sheet.8">
                  <p:embed/>
                </p:oleObj>
              </mc:Choice>
              <mc:Fallback>
                <p:oleObj name="Worksheet" r:id="rId4" imgW="11792085" imgH="762009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2" y="1557882"/>
                        <a:ext cx="7075487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476250" y="6247448"/>
            <a:ext cx="8382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dirty="0"/>
              <a:t>Source: CHA Patient Demographics Reports on Staffnet. There may be some duplication across sites due to site integration. PM&amp;MR June 2011.</a:t>
            </a:r>
          </a:p>
        </p:txBody>
      </p:sp>
    </p:spTree>
    <p:extLst>
      <p:ext uri="{BB962C8B-B14F-4D97-AF65-F5344CB8AC3E}">
        <p14:creationId xmlns:p14="http://schemas.microsoft.com/office/powerpoint/2010/main" val="360546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87363" y="204788"/>
            <a:ext cx="8248650" cy="1030287"/>
          </a:xfrm>
        </p:spPr>
        <p:txBody>
          <a:bodyPr/>
          <a:lstStyle/>
          <a:p>
            <a:r>
              <a:rPr lang="en-US" altLang="en-US" dirty="0" smtClean="0">
                <a:ea typeface="Segoe Semibold"/>
                <a:cs typeface="Segoe Semibold"/>
              </a:rPr>
              <a:t/>
            </a:r>
            <a:br>
              <a:rPr lang="en-US" altLang="en-US" dirty="0" smtClean="0">
                <a:ea typeface="Segoe Semibold"/>
                <a:cs typeface="Segoe Semibold"/>
              </a:rPr>
            </a:br>
            <a:r>
              <a:rPr lang="en-US" altLang="en-US" dirty="0" smtClean="0">
                <a:ea typeface="Segoe Semibold"/>
                <a:cs typeface="Segoe Semibold"/>
              </a:rPr>
              <a:t>Culture of Safety: Building </a:t>
            </a:r>
          </a:p>
        </p:txBody>
      </p:sp>
      <p:sp>
        <p:nvSpPr>
          <p:cNvPr id="20483" name="Content Placeholder 3"/>
          <p:cNvSpPr>
            <a:spLocks noGrp="1"/>
          </p:cNvSpPr>
          <p:nvPr>
            <p:ph sz="quarter" idx="20"/>
          </p:nvPr>
        </p:nvSpPr>
        <p:spPr>
          <a:xfrm>
            <a:off x="458788" y="1279525"/>
            <a:ext cx="8277225" cy="4025900"/>
          </a:xfrm>
        </p:spPr>
        <p:txBody>
          <a:bodyPr/>
          <a:lstStyle/>
          <a:p>
            <a:r>
              <a:rPr lang="en-US" alt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partnerships at all levels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Medical Assistant Council and shadowing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Resident education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Ambulatory Joint Leadership meeting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Partner with other “outsiders”</a:t>
            </a:r>
          </a:p>
          <a:p>
            <a:r>
              <a:rPr lang="en-US" alt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Constructing relationships through teams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Key safety initiatives e.g., closing the loop on abnormals, referral management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Staff meetings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Referral Coordinators workgroup</a:t>
            </a:r>
          </a:p>
          <a:p>
            <a:r>
              <a:rPr lang="en-US" alt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Bridging gaps across sites, departments and levels of care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Reports and RCAs evolving into PI initiatives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ea typeface="ヒラギノ角ゴ ProN W3"/>
                <a:cs typeface="ヒラギノ角ゴ ProN W3"/>
              </a:rPr>
              <a:t>Interdepartmental and interdisciplinary</a:t>
            </a:r>
          </a:p>
          <a:p>
            <a:endParaRPr lang="en-US" altLang="en-US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484" name="Picture 8" descr="C:\Users\lemurphy\AppData\Local\Microsoft\Windows\Temporary Internet Files\Content.IE5\DE8YI1XI\bridge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212850"/>
            <a:ext cx="277018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41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2438" y="423863"/>
            <a:ext cx="8248650" cy="1030287"/>
          </a:xfrm>
        </p:spPr>
        <p:txBody>
          <a:bodyPr/>
          <a:lstStyle/>
          <a:p>
            <a:r>
              <a:rPr lang="en-US" altLang="en-US" dirty="0" smtClean="0">
                <a:ea typeface="Segoe Semibold"/>
                <a:cs typeface="Segoe Semibold"/>
              </a:rPr>
              <a:t>Bridging the Gaps through Shared Investigation and Problem Solving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92896"/>
              </p:ext>
            </p:extLst>
          </p:nvPr>
        </p:nvGraphicFramePr>
        <p:xfrm>
          <a:off x="461963" y="1450975"/>
          <a:ext cx="4086225" cy="4778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6567"/>
                <a:gridCol w="2029658"/>
              </a:tblGrid>
              <a:tr h="358563">
                <a:tc gridSpan="2">
                  <a:txBody>
                    <a:bodyPr/>
                    <a:lstStyle/>
                    <a:p>
                      <a:r>
                        <a:rPr lang="en-US" sz="1300" dirty="0" smtClean="0"/>
                        <a:t>Root Cause Analyses examples</a:t>
                      </a:r>
                      <a:endParaRPr lang="en-US" sz="1300" dirty="0"/>
                    </a:p>
                  </a:txBody>
                  <a:tcPr marL="91466" marR="91466" marT="45722" marB="4572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5455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Focus:  Flagging of specific abnormal</a:t>
                      </a:r>
                      <a:r>
                        <a:rPr lang="en-US" sz="1600" baseline="0" dirty="0" smtClean="0"/>
                        <a:t> results in EPIC</a:t>
                      </a:r>
                      <a:endParaRPr lang="en-US" sz="1600" dirty="0"/>
                    </a:p>
                  </a:txBody>
                  <a:tcPr marL="91466" marR="91466" marT="45722" marB="457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Physicians, lab techs, directors, IT worked collaboratively to change for inpt</a:t>
                      </a:r>
                      <a:r>
                        <a:rPr lang="en-US" sz="1600" baseline="0" dirty="0" smtClean="0"/>
                        <a:t> and outpt</a:t>
                      </a:r>
                      <a:endParaRPr lang="en-US" sz="1600" dirty="0"/>
                    </a:p>
                  </a:txBody>
                  <a:tcPr marL="91466" marR="91466" marT="45722" marB="45722"/>
                </a:tc>
              </a:tr>
              <a:tr h="155455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Focus:  Specimen</a:t>
                      </a:r>
                      <a:r>
                        <a:rPr lang="en-US" sz="1600" baseline="0" dirty="0" smtClean="0"/>
                        <a:t> pick-up/drop-off from off sites to lab</a:t>
                      </a:r>
                      <a:endParaRPr lang="en-US" sz="1600" dirty="0"/>
                    </a:p>
                  </a:txBody>
                  <a:tcPr marL="91466" marR="91466" marT="45722" marB="457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Outside</a:t>
                      </a:r>
                      <a:r>
                        <a:rPr lang="en-US" sz="1600" baseline="0" dirty="0" smtClean="0"/>
                        <a:t> vendor, lab, facilities, public safety, medical assistants, MD, RN, operations, telecommunications</a:t>
                      </a:r>
                      <a:endParaRPr lang="en-US" sz="1600" dirty="0"/>
                    </a:p>
                  </a:txBody>
                  <a:tcPr marL="91466" marR="91466" marT="45722" marB="45722"/>
                </a:tc>
              </a:tr>
              <a:tr h="1310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Focus:  Vaccine/medication refrigerators in ambulatory sites</a:t>
                      </a:r>
                    </a:p>
                  </a:txBody>
                  <a:tcPr marL="91466" marR="91466" marT="45722" marB="457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Pharmacy, inpt/outpt, IT, facilities, biomed, nursing, materials</a:t>
                      </a:r>
                      <a:r>
                        <a:rPr lang="en-US" sz="1600" baseline="0" dirty="0" smtClean="0"/>
                        <a:t> mgt</a:t>
                      </a:r>
                      <a:endParaRPr lang="en-US" sz="1600" dirty="0"/>
                    </a:p>
                  </a:txBody>
                  <a:tcPr marL="91466" marR="91466" marT="45722" marB="45722"/>
                </a:tc>
              </a:tr>
            </a:tbl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quarter" idx="19"/>
          </p:nvPr>
        </p:nvGraphicFramePr>
        <p:xfrm>
          <a:off x="4740275" y="1455738"/>
          <a:ext cx="3951288" cy="164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8654"/>
                <a:gridCol w="1962634"/>
              </a:tblGrid>
              <a:tr h="333486">
                <a:tc gridSpan="2">
                  <a:txBody>
                    <a:bodyPr/>
                    <a:lstStyle/>
                    <a:p>
                      <a:r>
                        <a:rPr lang="en-US" sz="1300" dirty="0" smtClean="0"/>
                        <a:t>HFMEA</a:t>
                      </a:r>
                      <a:r>
                        <a:rPr lang="en-US" sz="1300" baseline="0" dirty="0" smtClean="0"/>
                        <a:t> </a:t>
                      </a:r>
                      <a:endParaRPr lang="en-US" sz="1300" dirty="0"/>
                    </a:p>
                  </a:txBody>
                  <a:tcPr marL="91441" marR="91441" marT="45738" marB="4573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111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Management</a:t>
                      </a:r>
                      <a:r>
                        <a:rPr lang="en-US" sz="1600" baseline="0" dirty="0" smtClean="0"/>
                        <a:t> of Provider in-basket when terminating from CHA</a:t>
                      </a:r>
                      <a:endParaRPr lang="en-US" sz="1600" dirty="0"/>
                    </a:p>
                  </a:txBody>
                  <a:tcPr marL="91441" marR="91441" marT="45738" marB="4573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HR,</a:t>
                      </a:r>
                      <a:r>
                        <a:rPr lang="en-US" sz="1600" baseline="0" dirty="0" smtClean="0"/>
                        <a:t> Corporate Compliance, CQO, Physician Group, IT, Legal, Informatics</a:t>
                      </a:r>
                      <a:endParaRPr lang="en-US" sz="1600" dirty="0"/>
                    </a:p>
                  </a:txBody>
                  <a:tcPr marL="91441" marR="91441" marT="45738" marB="45738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40275" y="3154363"/>
          <a:ext cx="3951288" cy="1406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8654"/>
                <a:gridCol w="1962634"/>
              </a:tblGrid>
              <a:tr h="339294">
                <a:tc gridSpan="2">
                  <a:txBody>
                    <a:bodyPr/>
                    <a:lstStyle/>
                    <a:p>
                      <a:r>
                        <a:rPr lang="en-US" sz="1300" dirty="0" smtClean="0"/>
                        <a:t>CHA</a:t>
                      </a:r>
                      <a:r>
                        <a:rPr lang="en-US" sz="1300" baseline="0" dirty="0" smtClean="0"/>
                        <a:t>-Wide Initiative</a:t>
                      </a:r>
                      <a:endParaRPr lang="en-US" sz="1300" dirty="0"/>
                    </a:p>
                  </a:txBody>
                  <a:tcPr marL="91441" marR="91441" marT="45738" marB="4573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672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Disruptive</a:t>
                      </a:r>
                      <a:r>
                        <a:rPr lang="en-US" sz="1600" baseline="0" dirty="0" smtClean="0"/>
                        <a:t> Behavior Flag in Epic</a:t>
                      </a:r>
                      <a:endParaRPr lang="en-US" sz="1600" dirty="0"/>
                    </a:p>
                  </a:txBody>
                  <a:tcPr marL="91441" marR="91441" marT="45738" marB="4573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Representatives</a:t>
                      </a:r>
                      <a:r>
                        <a:rPr lang="en-US" sz="1600" baseline="0" dirty="0" smtClean="0"/>
                        <a:t> from all departments and locations</a:t>
                      </a:r>
                      <a:endParaRPr lang="en-US" sz="1600" dirty="0"/>
                    </a:p>
                  </a:txBody>
                  <a:tcPr marL="91441" marR="91441" marT="45738" marB="45738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740275" y="4484688"/>
          <a:ext cx="3951288" cy="1387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8654"/>
                <a:gridCol w="1962634"/>
              </a:tblGrid>
              <a:tr h="320031">
                <a:tc gridSpan="2">
                  <a:txBody>
                    <a:bodyPr/>
                    <a:lstStyle/>
                    <a:p>
                      <a:r>
                        <a:rPr lang="en-US" sz="1300" dirty="0" smtClean="0"/>
                        <a:t>Safety</a:t>
                      </a:r>
                      <a:r>
                        <a:rPr lang="en-US" sz="1300" baseline="0" dirty="0" smtClean="0"/>
                        <a:t> Review triggered by staff</a:t>
                      </a:r>
                      <a:endParaRPr lang="en-US" sz="1300" dirty="0"/>
                    </a:p>
                  </a:txBody>
                  <a:tcPr marL="91441" marR="91441" marT="45748" marB="4574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674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Chemotherapy</a:t>
                      </a:r>
                      <a:r>
                        <a:rPr lang="en-US" sz="1600" baseline="0" dirty="0" smtClean="0"/>
                        <a:t> exposure </a:t>
                      </a:r>
                      <a:endParaRPr lang="en-US" sz="1600" dirty="0"/>
                    </a:p>
                  </a:txBody>
                  <a:tcPr marL="91441" marR="91441" marT="45748" marB="4574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IT,</a:t>
                      </a:r>
                      <a:r>
                        <a:rPr lang="en-US" sz="1600" baseline="0" dirty="0" smtClean="0"/>
                        <a:t> Lab, ID, facilities, housekeeping, MD, RN</a:t>
                      </a:r>
                      <a:endParaRPr lang="en-US" sz="1600" dirty="0"/>
                    </a:p>
                  </a:txBody>
                  <a:tcPr marL="91441" marR="91441" marT="45748" marB="4574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37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04813" y="533400"/>
            <a:ext cx="7358062" cy="823913"/>
          </a:xfrm>
        </p:spPr>
        <p:txBody>
          <a:bodyPr/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Culture of Safety: Assessing 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sz="quarter" idx="19"/>
          </p:nvPr>
        </p:nvSpPr>
        <p:spPr>
          <a:xfrm>
            <a:off x="449263" y="5843588"/>
            <a:ext cx="8237537" cy="298450"/>
          </a:xfrm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55300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altLang="en-US" dirty="0" smtClean="0"/>
              <a:t>Surveyed in 2012 and 2014</a:t>
            </a:r>
          </a:p>
          <a:p>
            <a:r>
              <a:rPr lang="en-US" altLang="en-US" dirty="0" smtClean="0"/>
              <a:t>Key categories standout</a:t>
            </a:r>
          </a:p>
          <a:p>
            <a:pPr lvl="1"/>
            <a:r>
              <a:rPr lang="en-US" altLang="en-US" dirty="0" smtClean="0">
                <a:latin typeface="Gill Sans"/>
                <a:ea typeface="ヒラギノ角ゴ ProN W3"/>
                <a:cs typeface="ヒラギノ角ゴ ProN W3"/>
              </a:rPr>
              <a:t>Overall Perceptions of Quality and Safety</a:t>
            </a:r>
          </a:p>
          <a:p>
            <a:pPr lvl="1"/>
            <a:r>
              <a:rPr lang="en-US" altLang="en-US" dirty="0" smtClean="0">
                <a:latin typeface="Gill Sans"/>
                <a:ea typeface="ヒラギノ角ゴ ProN W3"/>
                <a:cs typeface="ヒラギノ角ゴ ProN W3"/>
              </a:rPr>
              <a:t>Leadership Support for Patient Safety</a:t>
            </a:r>
          </a:p>
          <a:p>
            <a:pPr lvl="1"/>
            <a:r>
              <a:rPr lang="en-US" altLang="en-US" dirty="0" smtClean="0">
                <a:latin typeface="Gill Sans"/>
                <a:ea typeface="ヒラギノ角ゴ ProN W3"/>
                <a:cs typeface="ヒラギノ角ゴ ProN W3"/>
              </a:rPr>
              <a:t>Communication</a:t>
            </a:r>
          </a:p>
          <a:p>
            <a:pPr lvl="1"/>
            <a:r>
              <a:rPr lang="en-US" altLang="en-US" dirty="0" smtClean="0">
                <a:latin typeface="Gill Sans"/>
                <a:ea typeface="ヒラギノ角ゴ ProN W3"/>
                <a:cs typeface="ヒラギノ角ゴ ProN W3"/>
              </a:rPr>
              <a:t>Teamwork</a:t>
            </a:r>
          </a:p>
          <a:p>
            <a:r>
              <a:rPr lang="en-US" altLang="en-US" dirty="0" smtClean="0"/>
              <a:t>Survey coming Fall 2016</a:t>
            </a:r>
          </a:p>
          <a:p>
            <a:endParaRPr lang="en-US" altLang="en-US" dirty="0" smtClean="0"/>
          </a:p>
          <a:p>
            <a:r>
              <a:rPr lang="en-US" altLang="en-US" sz="2400" i="1" dirty="0" smtClean="0"/>
              <a:t>“If you talk to a man in a language he understands, </a:t>
            </a:r>
            <a:br>
              <a:rPr lang="en-US" altLang="en-US" sz="2400" i="1" dirty="0" smtClean="0"/>
            </a:br>
            <a:r>
              <a:rPr lang="en-US" altLang="en-US" sz="2400" i="1" dirty="0" smtClean="0"/>
              <a:t>that goes to his head. If you talk to him in his language, </a:t>
            </a:r>
            <a:br>
              <a:rPr lang="en-US" altLang="en-US" sz="2400" i="1" dirty="0" smtClean="0"/>
            </a:br>
            <a:r>
              <a:rPr lang="en-US" altLang="en-US" sz="2400" i="1" dirty="0" smtClean="0"/>
              <a:t>that goes to his heart.”</a:t>
            </a:r>
            <a:r>
              <a:rPr lang="en-US" altLang="en-US" dirty="0" smtClean="0"/>
              <a:t> – Nelson Mandela</a:t>
            </a:r>
          </a:p>
        </p:txBody>
      </p:sp>
      <p:pic>
        <p:nvPicPr>
          <p:cNvPr id="22533" name="Picture 8" descr="C:\Users\lemurphy\AppData\Local\Microsoft\Windows\Temporary Internet Files\Content.IE5\DE8YI1XI\bridges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212850"/>
            <a:ext cx="277018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79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92969" y="1965474"/>
            <a:ext cx="6634502" cy="4019810"/>
          </a:xfrm>
        </p:spPr>
        <p:txBody>
          <a:bodyPr/>
          <a:lstStyle/>
          <a:p>
            <a:endParaRPr lang="en-US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en-US" altLang="en-US" sz="2400" dirty="0" smtClean="0"/>
              <a:t>Beverly </a:t>
            </a:r>
            <a:r>
              <a:rPr lang="en-US" altLang="en-US" sz="2400" dirty="0"/>
              <a:t>Loudin, MD, MPH, </a:t>
            </a:r>
            <a:r>
              <a:rPr lang="en-US" altLang="en-US" sz="2400" dirty="0" smtClean="0"/>
              <a:t>FACOG</a:t>
            </a:r>
          </a:p>
          <a:p>
            <a:endParaRPr lang="en-US" altLang="en-US" sz="2400" dirty="0"/>
          </a:p>
          <a:p>
            <a:pPr marL="0" indent="0">
              <a:buNone/>
            </a:pPr>
            <a:r>
              <a:rPr lang="en-US" altLang="en-US" sz="2000" dirty="0" smtClean="0">
                <a:solidFill>
                  <a:schemeClr val="accent1"/>
                </a:solidFill>
              </a:rPr>
              <a:t>Beverly_Loudin@AtriusHealth.org</a:t>
            </a:r>
            <a:endParaRPr lang="en-US" altLang="en-US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08EA-FB5D-4FB4-AFA4-A3C0ACB1B27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99592" y="843070"/>
            <a:ext cx="7358063" cy="564574"/>
          </a:xfrm>
        </p:spPr>
        <p:txBody>
          <a:bodyPr/>
          <a:lstStyle/>
          <a:p>
            <a:r>
              <a:rPr lang="en-US" dirty="0" smtClean="0"/>
              <a:t>Atrius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82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394138" y="491364"/>
            <a:ext cx="8248650" cy="538609"/>
          </a:xfrm>
        </p:spPr>
        <p:txBody>
          <a:bodyPr/>
          <a:lstStyle/>
          <a:p>
            <a:r>
              <a:rPr lang="en-US" dirty="0" smtClean="0"/>
              <a:t>Atrius Health 2011-2014</a:t>
            </a:r>
            <a:endParaRPr lang="en-US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7692"/>
          <a:stretch>
            <a:fillRect/>
          </a:stretch>
        </p:blipFill>
        <p:spPr bwMode="auto">
          <a:xfrm>
            <a:off x="5176893" y="1133147"/>
            <a:ext cx="1447801" cy="146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646" y="1356090"/>
            <a:ext cx="200529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"/>
          <a:stretch/>
        </p:blipFill>
        <p:spPr bwMode="auto">
          <a:xfrm>
            <a:off x="5017313" y="2813609"/>
            <a:ext cx="4050488" cy="321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ontent Placeholder 8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44500" y="1111250"/>
          <a:ext cx="4550581" cy="4984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596841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94" y="937497"/>
            <a:ext cx="9156986" cy="5761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94" y="556556"/>
            <a:ext cx="8172238" cy="583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42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85937" y="838198"/>
            <a:ext cx="7358063" cy="564574"/>
          </a:xfrm>
        </p:spPr>
        <p:txBody>
          <a:bodyPr/>
          <a:lstStyle/>
          <a:p>
            <a:r>
              <a:rPr lang="en-US" dirty="0" smtClean="0"/>
              <a:t>Atrius Health Ambulatory Risks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914509"/>
              </p:ext>
            </p:extLst>
          </p:nvPr>
        </p:nvGraphicFramePr>
        <p:xfrm>
          <a:off x="562625" y="1402772"/>
          <a:ext cx="8061830" cy="462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8171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8222" y="0"/>
            <a:ext cx="663577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229" y="246742"/>
            <a:ext cx="6780521" cy="661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4193" y="406404"/>
            <a:ext cx="257634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662D91"/>
                </a:solidFill>
                <a:latin typeface="Segoe Semibold"/>
              </a:rPr>
              <a:t>Atrius </a:t>
            </a:r>
            <a:r>
              <a:rPr lang="en-US" sz="3200" b="1" dirty="0" smtClean="0">
                <a:solidFill>
                  <a:srgbClr val="662D91"/>
                </a:solidFill>
                <a:latin typeface="Segoe Semibold"/>
              </a:rPr>
              <a:t/>
            </a:r>
            <a:br>
              <a:rPr lang="en-US" sz="3200" b="1" dirty="0" smtClean="0">
                <a:solidFill>
                  <a:srgbClr val="662D91"/>
                </a:solidFill>
                <a:latin typeface="Segoe Semibold"/>
              </a:rPr>
            </a:br>
            <a:r>
              <a:rPr lang="en-US" sz="3200" b="1" dirty="0" smtClean="0">
                <a:solidFill>
                  <a:srgbClr val="662D91"/>
                </a:solidFill>
                <a:latin typeface="Segoe Semibold"/>
              </a:rPr>
              <a:t>Health </a:t>
            </a:r>
            <a:br>
              <a:rPr lang="en-US" sz="3200" b="1" dirty="0" smtClean="0">
                <a:solidFill>
                  <a:srgbClr val="662D91"/>
                </a:solidFill>
                <a:latin typeface="Segoe Semibold"/>
              </a:rPr>
            </a:br>
            <a:r>
              <a:rPr lang="en-US" sz="3200" b="1" dirty="0" smtClean="0">
                <a:solidFill>
                  <a:srgbClr val="662D91"/>
                </a:solidFill>
                <a:latin typeface="Segoe Semibold"/>
              </a:rPr>
              <a:t>Ambulatory </a:t>
            </a:r>
            <a:br>
              <a:rPr lang="en-US" sz="3200" b="1" dirty="0" smtClean="0">
                <a:solidFill>
                  <a:srgbClr val="662D91"/>
                </a:solidFill>
                <a:latin typeface="Segoe Semibold"/>
              </a:rPr>
            </a:br>
            <a:r>
              <a:rPr lang="en-US" sz="3200" b="1" dirty="0" smtClean="0">
                <a:solidFill>
                  <a:srgbClr val="662D91"/>
                </a:solidFill>
                <a:latin typeface="Segoe Semibold"/>
              </a:rPr>
              <a:t>Risks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4193" y="2468508"/>
            <a:ext cx="2270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buClr>
                <a:srgbClr val="002060"/>
              </a:buClr>
            </a:pPr>
            <a:r>
              <a:rPr lang="en-US" b="1" dirty="0">
                <a:solidFill>
                  <a:srgbClr val="F2652C"/>
                </a:solidFill>
                <a:latin typeface="Calibri"/>
              </a:rPr>
              <a:t>Referral Management</a:t>
            </a:r>
          </a:p>
        </p:txBody>
      </p:sp>
    </p:spTree>
    <p:extLst>
      <p:ext uri="{BB962C8B-B14F-4D97-AF65-F5344CB8AC3E}">
        <p14:creationId xmlns:p14="http://schemas.microsoft.com/office/powerpoint/2010/main" val="342250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35592" y="779176"/>
            <a:ext cx="7344816" cy="396044"/>
          </a:xfrm>
        </p:spPr>
        <p:txBody>
          <a:bodyPr/>
          <a:lstStyle/>
          <a:p>
            <a:r>
              <a:rPr lang="en-US" dirty="0">
                <a:solidFill>
                  <a:srgbClr val="F2652C"/>
                </a:solidFill>
              </a:rPr>
              <a:t>Abnormal Radiology Results Management</a:t>
            </a:r>
            <a:r>
              <a:rPr lang="en-US" dirty="0" smtClean="0">
                <a:solidFill>
                  <a:srgbClr val="F2652C"/>
                </a:solidFill>
              </a:rPr>
              <a:t>: Radiologist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99592" y="274270"/>
            <a:ext cx="7358063" cy="564574"/>
          </a:xfrm>
        </p:spPr>
        <p:txBody>
          <a:bodyPr/>
          <a:lstStyle/>
          <a:p>
            <a:r>
              <a:rPr lang="en-US" dirty="0" smtClean="0"/>
              <a:t>          Atrius </a:t>
            </a:r>
            <a:r>
              <a:rPr lang="en-US" dirty="0"/>
              <a:t>Health Ambulatory Risks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10" y="1160625"/>
            <a:ext cx="7009484" cy="488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920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06792" y="987976"/>
            <a:ext cx="7344816" cy="396044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2652C"/>
                </a:solidFill>
              </a:rPr>
              <a:t>Abnormal Radiology Results </a:t>
            </a:r>
            <a:r>
              <a:rPr lang="en-US" dirty="0" smtClean="0">
                <a:solidFill>
                  <a:srgbClr val="F2652C"/>
                </a:solidFill>
              </a:rPr>
              <a:t>Management: Provider</a:t>
            </a:r>
            <a:endParaRPr lang="en-US" dirty="0">
              <a:solidFill>
                <a:srgbClr val="F2652C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92392" y="432670"/>
            <a:ext cx="7358063" cy="564574"/>
          </a:xfrm>
        </p:spPr>
        <p:txBody>
          <a:bodyPr/>
          <a:lstStyle/>
          <a:p>
            <a:r>
              <a:rPr lang="en-US" dirty="0"/>
              <a:t>Atrius Health Ambulatory Risks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52" y="1399862"/>
            <a:ext cx="7315225" cy="456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557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800" dirty="0" smtClean="0"/>
          </a:p>
          <a:p>
            <a:endParaRPr lang="en-US" altLang="en-US" sz="2800" dirty="0"/>
          </a:p>
          <a:p>
            <a:pPr marL="0" indent="0">
              <a:buNone/>
            </a:pPr>
            <a:r>
              <a:rPr lang="en-US" altLang="en-US" sz="2400" dirty="0" smtClean="0"/>
              <a:t>Karen Fiumara, Senior Director Patient Safety, BWH</a:t>
            </a:r>
          </a:p>
          <a:p>
            <a:pPr marL="0" indent="0">
              <a:buNone/>
            </a:pPr>
            <a:r>
              <a:rPr lang="en-US" altLang="en-US" sz="2400" i="1" dirty="0" smtClean="0"/>
              <a:t>Sonali </a:t>
            </a:r>
            <a:r>
              <a:rPr lang="en-US" altLang="en-US" sz="2400" i="1" dirty="0"/>
              <a:t>Desai, </a:t>
            </a:r>
            <a:r>
              <a:rPr lang="en-US" altLang="en-US" sz="2400" i="1" dirty="0" smtClean="0"/>
              <a:t>Medical Director Ambulatory Patient Safety, BWH</a:t>
            </a:r>
            <a:r>
              <a:rPr lang="en-US" altLang="en-US" sz="2400" i="1" dirty="0"/>
              <a:t>	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  <a:hlinkClick r:id="rId3"/>
              </a:rPr>
              <a:t>kfiumara@partners.org</a:t>
            </a:r>
            <a:endParaRPr lang="en-US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sdesai15@partners.org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408EA-FB5D-4FB4-AFA4-A3C0ACB1B27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99592" y="843070"/>
            <a:ext cx="7358063" cy="564574"/>
          </a:xfrm>
        </p:spPr>
        <p:txBody>
          <a:bodyPr/>
          <a:lstStyle/>
          <a:p>
            <a:r>
              <a:rPr lang="en-US" dirty="0"/>
              <a:t>Brigham and Women’s Hospital</a:t>
            </a:r>
          </a:p>
        </p:txBody>
      </p:sp>
    </p:spTree>
    <p:extLst>
      <p:ext uri="{BB962C8B-B14F-4D97-AF65-F5344CB8AC3E}">
        <p14:creationId xmlns:p14="http://schemas.microsoft.com/office/powerpoint/2010/main" val="1479897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Brigham and Women’s Hospital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89858" y="2090058"/>
            <a:ext cx="2265217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marL="174625" marR="0" lvl="0" indent="-174625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Georgia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4178" y="1796045"/>
            <a:ext cx="5651653" cy="161947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Content Placeholder 6"/>
          <p:cNvGraphicFramePr>
            <a:graphicFrameLocks noGrp="1"/>
          </p:cNvGraphicFramePr>
          <p:nvPr>
            <p:ph sz="half" idx="4294967295"/>
          </p:nvPr>
        </p:nvGraphicFramePr>
        <p:xfrm>
          <a:off x="684310" y="3734602"/>
          <a:ext cx="3213436" cy="293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Diagram 12"/>
          <p:cNvGraphicFramePr/>
          <p:nvPr/>
        </p:nvGraphicFramePr>
        <p:xfrm>
          <a:off x="4211783" y="3805381"/>
          <a:ext cx="4331854" cy="260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182291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Safety Reporting: Providing Feedback</a:t>
            </a:r>
            <a:endParaRPr lang="en-US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33400" y="5003800"/>
          <a:ext cx="7924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Plan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Support</a:t>
                      </a:r>
                      <a:r>
                        <a:rPr lang="en-US" sz="1600" dirty="0" smtClean="0"/>
                        <a:t>: manager education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dirty="0" smtClean="0"/>
                        <a:t>toolkit “</a:t>
                      </a:r>
                      <a:r>
                        <a:rPr lang="en-US" sz="1600" baseline="0" dirty="0" smtClean="0"/>
                        <a:t>how to”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Workflow</a:t>
                      </a:r>
                      <a:r>
                        <a:rPr lang="en-US" sz="1600" dirty="0" smtClean="0"/>
                        <a:t>: reminders to managers via email with link to electronic reporting</a:t>
                      </a:r>
                      <a:r>
                        <a:rPr lang="en-US" sz="1600" baseline="0" dirty="0" smtClean="0"/>
                        <a:t> system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Accountability</a:t>
                      </a:r>
                      <a:r>
                        <a:rPr lang="en-US" sz="1600" dirty="0" smtClean="0"/>
                        <a:t>: monthly</a:t>
                      </a:r>
                      <a:r>
                        <a:rPr lang="en-US" sz="1600" baseline="0" dirty="0" smtClean="0"/>
                        <a:t> data sharing with Executive Sponsors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00800" y="16002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Goal</a:t>
            </a:r>
            <a:r>
              <a:rPr lang="en-US" sz="1600" dirty="0" smtClean="0">
                <a:solidFill>
                  <a:schemeClr val="tx2"/>
                </a:solidFill>
              </a:rPr>
              <a:t>: 80% by 8/1/16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40962" name="Picture 7" descr="image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704" y="1480272"/>
            <a:ext cx="800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16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Culture: Creating a Culture of Safety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AE4E9F-EECD-49E0-81B2-7346166CD39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840618" y="1461401"/>
          <a:ext cx="7659446" cy="479026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560837"/>
                <a:gridCol w="1731003"/>
                <a:gridCol w="2130014"/>
                <a:gridCol w="2237592"/>
              </a:tblGrid>
              <a:tr h="61504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Target</a:t>
                      </a:r>
                      <a:r>
                        <a:rPr lang="en-US" sz="1800" baseline="0" dirty="0" smtClean="0"/>
                        <a:t> Audience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Who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What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Status</a:t>
                      </a:r>
                      <a:endParaRPr lang="en-US" sz="1800" dirty="0"/>
                    </a:p>
                  </a:txBody>
                  <a:tcPr anchor="ctr"/>
                </a:tc>
              </a:tr>
              <a:tr h="158072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Just Culture Advisors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BWH experts </a:t>
                      </a:r>
                    </a:p>
                    <a:p>
                      <a:pPr algn="ctr"/>
                      <a:r>
                        <a:rPr lang="en-US" sz="1500" baseline="0" dirty="0" smtClean="0"/>
                        <a:t>(</a:t>
                      </a:r>
                      <a:r>
                        <a:rPr lang="en-US" sz="1500" dirty="0" smtClean="0"/>
                        <a:t>HR, Peer Support, </a:t>
                      </a:r>
                    </a:p>
                    <a:p>
                      <a:pPr algn="ctr"/>
                      <a:r>
                        <a:rPr lang="en-US" sz="1500" dirty="0" smtClean="0"/>
                        <a:t>Risk, CCE, CNE, </a:t>
                      </a:r>
                    </a:p>
                    <a:p>
                      <a:pPr algn="ctr"/>
                      <a:r>
                        <a:rPr lang="en-US" sz="1500" dirty="0" smtClean="0"/>
                        <a:t>QARM,</a:t>
                      </a:r>
                      <a:r>
                        <a:rPr lang="en-US" sz="1500" baseline="0" dirty="0" smtClean="0"/>
                        <a:t> DQS, etc.)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dirty="0" smtClean="0"/>
                        <a:t>1-day </a:t>
                      </a:r>
                      <a:r>
                        <a:rPr lang="en-US" sz="1600" baseline="0" dirty="0" smtClean="0"/>
                        <a:t>training</a:t>
                      </a: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400" baseline="0" dirty="0" smtClean="0"/>
                    </a:p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sz="1600" baseline="0" dirty="0" smtClean="0"/>
                        <a:t>6 one-hr meetings a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Advisor sessions</a:t>
                      </a: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 Advisors trained</a:t>
                      </a: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311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Senior Execs</a:t>
                      </a:r>
                      <a:r>
                        <a:rPr lang="en-US" sz="1600" b="1" baseline="0" dirty="0" smtClean="0"/>
                        <a:t> 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Senior Execs</a:t>
                      </a:r>
                      <a:r>
                        <a:rPr lang="en-US" sz="1600" baseline="0" dirty="0" smtClean="0"/>
                        <a:t> + Chairs (46 trained)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 defTabSz="4572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min 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marR="0" indent="-1143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Completed 2/14</a:t>
                      </a:r>
                    </a:p>
                  </a:txBody>
                  <a:tcPr anchor="ctr"/>
                </a:tc>
              </a:tr>
              <a:tr h="8227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Managers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~1,100 Managers </a:t>
                      </a:r>
                      <a:r>
                        <a:rPr lang="en-US" sz="1500" dirty="0" smtClean="0"/>
                        <a:t>(clinical and non- clinical)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dirty="0" smtClean="0"/>
                        <a:t>3</a:t>
                      </a:r>
                      <a:r>
                        <a:rPr lang="en-US" sz="1600" baseline="0" dirty="0" smtClean="0"/>
                        <a:t> hr 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Manager sessions </a:t>
                      </a: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733 Managers trained</a:t>
                      </a:r>
                    </a:p>
                    <a:p>
                      <a:pPr marL="114300" indent="-114300" algn="l">
                        <a:buFont typeface="Arial" pitchFamily="34" charset="0"/>
                        <a:buNone/>
                      </a:pPr>
                      <a:endParaRPr lang="en-US" sz="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1018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Staff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sz="1600" dirty="0" smtClean="0"/>
                        <a:t>All Staff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4300" indent="-114300" algn="l">
                        <a:buFont typeface="Arial" pitchFamily="34" charset="0"/>
                        <a:buNone/>
                      </a:pPr>
                      <a:r>
                        <a:rPr lang="en-US" sz="1600" dirty="0" smtClean="0"/>
                        <a:t>6 min video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itchFamily="34" charset="0"/>
                        <a:buNone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Planned for 2016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5164" y="6268772"/>
            <a:ext cx="762718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73% of managers trained</a:t>
            </a:r>
            <a:endParaRPr lang="en-US" sz="24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1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8" y="2553303"/>
            <a:ext cx="2857500" cy="4019550"/>
          </a:xfrm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304903" y="674518"/>
            <a:ext cx="5264331" cy="388856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en-US" dirty="0"/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800" dirty="0" smtClean="0">
                <a:hlinkClick r:id="rId4"/>
              </a:rPr>
              <a:t>bszeidler@rmf.harvard.edu</a:t>
            </a:r>
            <a:endParaRPr lang="en-US" sz="2800" dirty="0" smtClean="0"/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9231" y="358399"/>
            <a:ext cx="7358063" cy="564574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96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CRICO 2011">
      <a:dk1>
        <a:srgbClr val="000000"/>
      </a:dk1>
      <a:lt1>
        <a:srgbClr val="EDE8C4"/>
      </a:lt1>
      <a:dk2>
        <a:srgbClr val="22505F"/>
      </a:dk2>
      <a:lt2>
        <a:srgbClr val="EDE8C4"/>
      </a:lt2>
      <a:accent1>
        <a:srgbClr val="00AFD8"/>
      </a:accent1>
      <a:accent2>
        <a:srgbClr val="B6BF00"/>
      </a:accent2>
      <a:accent3>
        <a:srgbClr val="F3CF45"/>
      </a:accent3>
      <a:accent4>
        <a:srgbClr val="A6BCC6"/>
      </a:accent4>
      <a:accent5>
        <a:srgbClr val="22505F"/>
      </a:accent5>
      <a:accent6>
        <a:srgbClr val="DC5034"/>
      </a:accent6>
      <a:hlink>
        <a:srgbClr val="00AFD8"/>
      </a:hlink>
      <a:folHlink>
        <a:srgbClr val="766A62"/>
      </a:folHlink>
    </a:clrScheme>
    <a:fontScheme name="Minelli-201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000" b="1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+mn-lt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Chart Pag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crico_2011</Template>
  <TotalTime>14357</TotalTime>
  <Words>973</Words>
  <Application>Microsoft Office PowerPoint</Application>
  <PresentationFormat>On-screen Show (4:3)</PresentationFormat>
  <Paragraphs>241</Paragraphs>
  <Slides>22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ＭＳ Ｐゴシック</vt:lpstr>
      <vt:lpstr>Arial</vt:lpstr>
      <vt:lpstr>Arial Rounded MT Bold</vt:lpstr>
      <vt:lpstr>Calibri</vt:lpstr>
      <vt:lpstr>Georgia</vt:lpstr>
      <vt:lpstr>Gill Sans</vt:lpstr>
      <vt:lpstr>Segoe Semibold</vt:lpstr>
      <vt:lpstr>Segoe UI Semibold</vt:lpstr>
      <vt:lpstr>ヒラギノ明朝 ProN W3</vt:lpstr>
      <vt:lpstr>ヒラギノ角ゴ ProN W3</vt:lpstr>
      <vt:lpstr>blank</vt:lpstr>
      <vt:lpstr>Worksheet</vt:lpstr>
      <vt:lpstr> AMBULATORY PATIENT SAFETY: Building Bridges</vt:lpstr>
      <vt:lpstr>CRICO/Risk Management Foundation of the Harvard Medical Institutes, Inc</vt:lpstr>
      <vt:lpstr>Malpractice Claims are the  Tip of the Iceberg</vt:lpstr>
      <vt:lpstr>Six Key Elements of an Ambulatory Patient Safety and Risk Management Program </vt:lpstr>
      <vt:lpstr>Cambridge Health Alliance</vt:lpstr>
      <vt:lpstr>Cambridge Health Alliance</vt:lpstr>
      <vt:lpstr>Almost HALF Our Patients Have a PRIMARY LANGUAGE OTHER THAN ENGLISH</vt:lpstr>
      <vt:lpstr> Culture of Safety: Building </vt:lpstr>
      <vt:lpstr>Bridging the Gaps through Shared Investigation and Problem Solving</vt:lpstr>
      <vt:lpstr> Culture of Safety: Assessing </vt:lpstr>
      <vt:lpstr>Atrius Health</vt:lpstr>
      <vt:lpstr>Atrius Health 2011-2014</vt:lpstr>
      <vt:lpstr>PowerPoint Presentation</vt:lpstr>
      <vt:lpstr>Atrius Health Ambulatory Risks</vt:lpstr>
      <vt:lpstr>PowerPoint Presentation</vt:lpstr>
      <vt:lpstr>          Atrius Health Ambulatory Risks</vt:lpstr>
      <vt:lpstr>Atrius Health Ambulatory Risks</vt:lpstr>
      <vt:lpstr>Brigham and Women’s Hospital</vt:lpstr>
      <vt:lpstr>Brigham and Women’s Hospital</vt:lpstr>
      <vt:lpstr>Safety Reporting: Providing Feedback</vt:lpstr>
      <vt:lpstr>Just Culture: Creating a Culture of Safety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Closed Loop - Referrals</dc:title>
  <dc:creator>Ravi Kumar</dc:creator>
  <cp:lastModifiedBy>Barbara Szeidler</cp:lastModifiedBy>
  <cp:revision>3078</cp:revision>
  <cp:lastPrinted>2015-08-25T12:42:23Z</cp:lastPrinted>
  <dcterms:created xsi:type="dcterms:W3CDTF">2011-08-29T23:40:44Z</dcterms:created>
  <dcterms:modified xsi:type="dcterms:W3CDTF">2016-03-30T13:37:11Z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